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58" r:id="rId2"/>
    <p:sldId id="272" r:id="rId3"/>
    <p:sldId id="334" r:id="rId4"/>
    <p:sldId id="271" r:id="rId5"/>
    <p:sldId id="314" r:id="rId6"/>
    <p:sldId id="270" r:id="rId7"/>
    <p:sldId id="273" r:id="rId8"/>
    <p:sldId id="274" r:id="rId9"/>
    <p:sldId id="278" r:id="rId10"/>
    <p:sldId id="279" r:id="rId11"/>
    <p:sldId id="285" r:id="rId12"/>
    <p:sldId id="280" r:id="rId13"/>
    <p:sldId id="281" r:id="rId14"/>
    <p:sldId id="282" r:id="rId15"/>
    <p:sldId id="290" r:id="rId16"/>
    <p:sldId id="286" r:id="rId17"/>
    <p:sldId id="283" r:id="rId18"/>
    <p:sldId id="275" r:id="rId19"/>
    <p:sldId id="289" r:id="rId20"/>
    <p:sldId id="287" r:id="rId21"/>
    <p:sldId id="284" r:id="rId22"/>
    <p:sldId id="288" r:id="rId23"/>
    <p:sldId id="292" r:id="rId24"/>
    <p:sldId id="294" r:id="rId25"/>
    <p:sldId id="293" r:id="rId26"/>
    <p:sldId id="259" r:id="rId27"/>
    <p:sldId id="299" r:id="rId28"/>
    <p:sldId id="301" r:id="rId29"/>
    <p:sldId id="317" r:id="rId30"/>
    <p:sldId id="318" r:id="rId31"/>
    <p:sldId id="320" r:id="rId32"/>
    <p:sldId id="322" r:id="rId33"/>
    <p:sldId id="309" r:id="rId34"/>
    <p:sldId id="321" r:id="rId35"/>
    <p:sldId id="323" r:id="rId36"/>
    <p:sldId id="324" r:id="rId37"/>
    <p:sldId id="369" r:id="rId38"/>
    <p:sldId id="310" r:id="rId39"/>
    <p:sldId id="298" r:id="rId40"/>
    <p:sldId id="325" r:id="rId41"/>
    <p:sldId id="328" r:id="rId42"/>
    <p:sldId id="311" r:id="rId43"/>
    <p:sldId id="329" r:id="rId44"/>
    <p:sldId id="330" r:id="rId45"/>
    <p:sldId id="335" r:id="rId46"/>
    <p:sldId id="312" r:id="rId47"/>
    <p:sldId id="331" r:id="rId48"/>
    <p:sldId id="356" r:id="rId49"/>
    <p:sldId id="332" r:id="rId50"/>
    <p:sldId id="333" r:id="rId51"/>
    <p:sldId id="357" r:id="rId52"/>
    <p:sldId id="358" r:id="rId53"/>
    <p:sldId id="316" r:id="rId54"/>
    <p:sldId id="355" r:id="rId55"/>
    <p:sldId id="336" r:id="rId56"/>
    <p:sldId id="337" r:id="rId57"/>
    <p:sldId id="339" r:id="rId58"/>
    <p:sldId id="343" r:id="rId59"/>
    <p:sldId id="344" r:id="rId60"/>
    <p:sldId id="348" r:id="rId61"/>
    <p:sldId id="338" r:id="rId62"/>
    <p:sldId id="347" r:id="rId63"/>
    <p:sldId id="341" r:id="rId64"/>
    <p:sldId id="340" r:id="rId65"/>
    <p:sldId id="359" r:id="rId66"/>
    <p:sldId id="360" r:id="rId67"/>
    <p:sldId id="362" r:id="rId68"/>
    <p:sldId id="361" r:id="rId69"/>
    <p:sldId id="363" r:id="rId70"/>
    <p:sldId id="364" r:id="rId71"/>
    <p:sldId id="365" r:id="rId72"/>
    <p:sldId id="366" r:id="rId73"/>
    <p:sldId id="342" r:id="rId74"/>
    <p:sldId id="367" r:id="rId75"/>
    <p:sldId id="368" r:id="rId76"/>
    <p:sldId id="295" r:id="rId77"/>
    <p:sldId id="326" r:id="rId78"/>
    <p:sldId id="327" r:id="rId79"/>
    <p:sldId id="352" r:id="rId80"/>
    <p:sldId id="351" r:id="rId81"/>
    <p:sldId id="296" r:id="rId82"/>
    <p:sldId id="345" r:id="rId83"/>
    <p:sldId id="29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F14BB-6E94-424C-A8B7-53742D817519}" type="datetimeFigureOut">
              <a:rPr lang="en-US" smtClean="0"/>
              <a:t>05-Feb-16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25145-C83F-4021-8922-54399EBE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184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1565D-A214-496C-82FF-DCCD55AAF973}" type="datetimeFigureOut">
              <a:rPr lang="en-US" smtClean="0"/>
              <a:t>05-Feb-16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51681-01F8-4558-88F9-E6A598CCB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5607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951681-01F8-4558-88F9-E6A598CCBE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78637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9822" y="6528307"/>
            <a:ext cx="556340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026227" y="6528306"/>
            <a:ext cx="5959296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INTRODUCTION TO DEEP LEARNING AND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2" descr="http://www.rafaelgrossmann.com/wp-content/uploads/2015/11/3fc.ai3_.png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0" y="-38100"/>
            <a:ext cx="12241680" cy="499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53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7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00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58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009733" y="5968577"/>
            <a:ext cx="2976342" cy="365125"/>
          </a:xfrm>
        </p:spPr>
        <p:txBody>
          <a:bodyPr/>
          <a:lstStyle>
            <a:lvl1pPr algn="r">
              <a:defRPr sz="1100"/>
            </a:lvl1pPr>
          </a:lstStyle>
          <a:p>
            <a:r>
              <a:rPr lang="en-US" dirty="0" smtClean="0"/>
              <a:t>UVA Deep Learning COURSE</a:t>
            </a:r>
            <a:br>
              <a:rPr lang="en-US" dirty="0" smtClean="0"/>
            </a:br>
            <a:r>
              <a:rPr lang="en-US" dirty="0" smtClean="0"/>
              <a:t>Efstratios Gavves  &amp; Max Welling</a:t>
            </a:r>
            <a:endParaRPr lang="en-US" dirty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09733" y="6417728"/>
            <a:ext cx="297634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INTRODUCTION TO DEEP LEARNING AND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486550" y="1276774"/>
            <a:ext cx="7268570" cy="4748106"/>
          </a:xfr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50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3120" y="1276774"/>
            <a:ext cx="10922000" cy="4748106"/>
          </a:xfr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2080" y="142240"/>
            <a:ext cx="11978640" cy="672040"/>
          </a:xfrm>
          <a:ln>
            <a:noFill/>
          </a:ln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9822" y="6528307"/>
            <a:ext cx="556340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340979" y="6528306"/>
            <a:ext cx="5644544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INTRODUCTION TO DEEP LEARNING AND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783800"/>
            <a:ext cx="12188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451393"/>
            <a:ext cx="5563402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724121" y="6451392"/>
            <a:ext cx="520158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dirty="0" smtClean="0"/>
              <a:t>INTRODUCTION ON COMPUTER VISION AND NEURAL NETWORKS - PAGE </a:t>
            </a:r>
            <a:fld id="{CC402A59-E646-435B-B47D-BE0D2A7E3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6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81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040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6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07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9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4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402A59-E646-435B-B47D-BE0D2A7E34A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51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62" r:id="rId3"/>
    <p:sldLayoutId id="2147483661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0" r:id="rId11"/>
    <p:sldLayoutId id="2147483671" r:id="rId12"/>
    <p:sldLayoutId id="2147483672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8BFzu9m52s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cloudcv.org/vqa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CoyKEttxNk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2hGngG64dN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v=0JL04JJjoc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1eYniJ0Rnk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codeproject.com/KB/TipsnTricks/788739/tsneplot.jp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nose.nl/#course[46217" TargetMode="External"/><Relationship Id="rId2" Type="http://schemas.openxmlformats.org/officeDocument/2006/relationships/hyperlink" Target="http://torch.ch/docs/cvpr15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FjFaqVZk_r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graves/handwriting.html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challenges/LSVRC/2012/results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azza.com/university_of_amsterdam/spring2016/uvadlc/home" TargetMode="External"/><Relationship Id="rId2" Type="http://schemas.openxmlformats.org/officeDocument/2006/relationships/hyperlink" Target="http://uvadlc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uva.deeplearning@gmail.com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ch.ch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qrzQ_AB1DZk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ykurenkov.com/writing/a-brief-history-of-neural-nets-and-deep-learning/" TargetMode="External"/><Relationship Id="rId2" Type="http://schemas.openxmlformats.org/officeDocument/2006/relationships/hyperlink" Target="http://arxiv.org/abs/1404.782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imdettmers.com/2015/07/27/brain-vs-deep-learning-singularity/" TargetMode="External"/><Relationship Id="rId4" Type="http://schemas.openxmlformats.org/officeDocument/2006/relationships/hyperlink" Target="http://devblogs.nvidia.com/parallelforall/deep-learning-nutshell-history-training/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CxanE_W46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434" y="5074920"/>
            <a:ext cx="11461949" cy="822960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1: Introduction to Neural Networks and Deep Learning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>
          <a:xfrm>
            <a:off x="546435" y="5907023"/>
            <a:ext cx="10113264" cy="594360"/>
          </a:xfrm>
        </p:spPr>
        <p:txBody>
          <a:bodyPr/>
          <a:lstStyle/>
          <a:p>
            <a:r>
              <a:rPr lang="en-US" dirty="0"/>
              <a:t>Deep Learning @ </a:t>
            </a:r>
            <a:r>
              <a:rPr lang="en-US" dirty="0" err="1" smtClean="0"/>
              <a:t>UvA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INTRODUCTION ON DEEP LEARNING AND NEURAL NETWORKS - PAGE </a:t>
            </a:r>
            <a:fld id="{CC402A59-E646-435B-B47D-BE0D2A7E34A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8" name="Picture 2" descr="http://www.rafaelgrossmann.com/wp-content/uploads/2015/11/3fc.ai3_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0" y="-38100"/>
            <a:ext cx="12241680" cy="499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5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captioning and Q&amp;A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13202" r="39485" b="36732"/>
          <a:stretch/>
        </p:blipFill>
        <p:spPr>
          <a:xfrm>
            <a:off x="510463" y="1850320"/>
            <a:ext cx="5423647" cy="3433484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15948" r="20074" b="10327"/>
          <a:stretch/>
        </p:blipFill>
        <p:spPr>
          <a:xfrm>
            <a:off x="6369692" y="1850321"/>
            <a:ext cx="5587118" cy="37335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4463" y="1388655"/>
            <a:ext cx="4541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54280" y="1388655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Click to go to </a:t>
            </a:r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the website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5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Vision is ultra challenging!</a:t>
                </a:r>
              </a:p>
              <a:p>
                <a:pPr lvl="1"/>
                <a:r>
                  <a:rPr lang="en-US" dirty="0" smtClean="0"/>
                  <a:t>For a small 256x256 resolution and for 256 pixel values</a:t>
                </a:r>
              </a:p>
              <a:p>
                <a:pPr lvl="1"/>
                <a:r>
                  <a:rPr lang="en-US" dirty="0" smtClean="0"/>
                  <a:t>a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524,288</m:t>
                        </m:r>
                      </m:sup>
                    </m:sSup>
                  </m:oMath>
                </a14:m>
                <a:r>
                  <a:rPr lang="en-US" dirty="0" smtClean="0"/>
                  <a:t> of possible images</a:t>
                </a:r>
              </a:p>
              <a:p>
                <a:pPr lvl="1"/>
                <a:r>
                  <a:rPr lang="en-US" dirty="0" smtClean="0"/>
                  <a:t>In comparison there are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US" dirty="0" smtClean="0"/>
                  <a:t>stars in the universe</a:t>
                </a:r>
              </a:p>
              <a:p>
                <a:r>
                  <a:rPr lang="en-US" dirty="0" smtClean="0"/>
                  <a:t>Visual object variations</a:t>
                </a:r>
              </a:p>
              <a:p>
                <a:pPr lvl="1"/>
                <a:r>
                  <a:rPr lang="en-US" dirty="0" smtClean="0"/>
                  <a:t>Different viewpoints, scales, deformations, occlusions</a:t>
                </a:r>
              </a:p>
              <a:p>
                <a:r>
                  <a:rPr lang="en-US" dirty="0" smtClean="0"/>
                  <a:t>Semantic object variations</a:t>
                </a:r>
              </a:p>
              <a:p>
                <a:pPr lvl="1"/>
                <a:r>
                  <a:rPr lang="en-US" dirty="0" smtClean="0"/>
                  <a:t>Intra-class variation</a:t>
                </a:r>
              </a:p>
              <a:p>
                <a:pPr lvl="1"/>
                <a:r>
                  <a:rPr lang="en-US" dirty="0" smtClean="0"/>
                  <a:t>Inter-class overlaps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we be impressed?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in Robotics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172" name="Picture 4" descr="http://regmedia.co.uk/2012/08/31/darwin_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4" y="0"/>
            <a:ext cx="8086996" cy="68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3554" name="Picture 2" descr="http://cdn.bmwblog.com/wp-content/uploads/google-self-driving-c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20" y="2201766"/>
            <a:ext cx="43867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2941" r="39117" b="37255"/>
          <a:stretch/>
        </p:blipFill>
        <p:spPr>
          <a:xfrm>
            <a:off x="854579" y="2201766"/>
            <a:ext cx="5486400" cy="34155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28348" y="1812126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3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3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03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Drones and robots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13072" r="39264" b="36994"/>
          <a:stretch/>
        </p:blipFill>
        <p:spPr>
          <a:xfrm>
            <a:off x="670859" y="2118822"/>
            <a:ext cx="5450541" cy="3424518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13072" r="39338" b="37124"/>
          <a:stretch/>
        </p:blipFill>
        <p:spPr>
          <a:xfrm>
            <a:off x="6442463" y="2118822"/>
            <a:ext cx="5441576" cy="34155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6628" y="1740408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6725" y="1740407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0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Game 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1" t="14947" r="39857" b="9609"/>
          <a:stretch/>
        </p:blipFill>
        <p:spPr>
          <a:xfrm>
            <a:off x="2148289" y="1658464"/>
            <a:ext cx="3260993" cy="350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6" t="13333" r="39191" b="36340"/>
          <a:stretch/>
        </p:blipFill>
        <p:spPr>
          <a:xfrm>
            <a:off x="6121400" y="1658464"/>
            <a:ext cx="5468472" cy="34514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26490" y="1196799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4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9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Typically robotics are considered in controlled environments</a:t>
                </a:r>
              </a:p>
              <a:p>
                <a:pPr lvl="1"/>
                <a:r>
                  <a:rPr lang="en-US" dirty="0" smtClean="0"/>
                  <a:t>Laboratory settings</a:t>
                </a:r>
              </a:p>
              <a:p>
                <a:pPr lvl="1"/>
                <a:r>
                  <a:rPr lang="en-US" dirty="0" smtClean="0"/>
                  <a:t>Predictable positions</a:t>
                </a:r>
              </a:p>
              <a:p>
                <a:pPr lvl="1"/>
                <a:r>
                  <a:rPr lang="en-US" dirty="0" smtClean="0"/>
                  <a:t>Standardized tasks (like in factory robots)</a:t>
                </a:r>
              </a:p>
              <a:p>
                <a:r>
                  <a:rPr lang="en-US" dirty="0" smtClean="0"/>
                  <a:t>What about real life situations?</a:t>
                </a:r>
              </a:p>
              <a:p>
                <a:pPr lvl="1"/>
                <a:r>
                  <a:rPr lang="en-US" dirty="0" smtClean="0"/>
                  <a:t>Environments constantly change</a:t>
                </a:r>
              </a:p>
              <a:p>
                <a:pPr lvl="1"/>
                <a:r>
                  <a:rPr lang="en-US" dirty="0" smtClean="0"/>
                  <a:t>New tasks need to be learnt without guidance</a:t>
                </a:r>
              </a:p>
              <a:p>
                <a:pPr lvl="1"/>
                <a:r>
                  <a:rPr lang="en-US" dirty="0" smtClean="0"/>
                  <a:t>Unexpected factors must be dealt with</a:t>
                </a:r>
              </a:p>
              <a:p>
                <a:r>
                  <a:rPr lang="en-US" dirty="0" smtClean="0"/>
                  <a:t>Game AI</a:t>
                </a:r>
              </a:p>
              <a:p>
                <a:pPr lvl="1"/>
                <a:r>
                  <a:rPr lang="en-US" dirty="0" smtClean="0"/>
                  <a:t>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48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 smtClean="0"/>
                  <a:t>possible GO games. Where do we even start?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we be impressed?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7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in NLP and Speech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6" name="Picture 4" descr="http://www.conversational-technologies.com/nldemos/nlWord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623" y="1857080"/>
            <a:ext cx="7379765" cy="354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Word and sentence representations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25" y="814279"/>
            <a:ext cx="7356049" cy="55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Speech recognition and Machine translation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8434" name="Picture 2" descr="http://media2.popsugar-assets.com/files/2014/01/07/145/n/1922398/997dedcd25e23fd8_thumb_temp_image10906271389147940/i/Siri-Tips-Tricks-Vide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32" y="1674564"/>
            <a:ext cx="3514381" cy="35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rottmann.net/wp-content/uploads/2012/12/google-now-google-search-jelly-bea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27" y="1521819"/>
            <a:ext cx="57150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Course: Theory (4 hours per week) + Labs (4 hours per week)</a:t>
            </a:r>
          </a:p>
          <a:p>
            <a:pPr lvl="1"/>
            <a:r>
              <a:rPr lang="en-US" dirty="0" smtClean="0"/>
              <a:t>Assignments in </a:t>
            </a:r>
            <a:r>
              <a:rPr lang="en-US" dirty="0" smtClean="0">
                <a:hlinkClick r:id="rId2"/>
              </a:rPr>
              <a:t>Torch</a:t>
            </a:r>
            <a:endParaRPr lang="en-US" dirty="0" smtClean="0"/>
          </a:p>
          <a:p>
            <a:pPr lvl="1"/>
            <a:r>
              <a:rPr lang="en-US" dirty="0" smtClean="0"/>
              <a:t>Free to choose your own framework (with some rules)</a:t>
            </a:r>
          </a:p>
          <a:p>
            <a:r>
              <a:rPr lang="en-US" dirty="0" smtClean="0"/>
              <a:t>The times, days and rooms are </a:t>
            </a:r>
            <a:r>
              <a:rPr lang="en-US" b="1" dirty="0" smtClean="0"/>
              <a:t>different </a:t>
            </a:r>
            <a:r>
              <a:rPr lang="en-US" dirty="0" smtClean="0"/>
              <a:t>each week</a:t>
            </a:r>
          </a:p>
          <a:p>
            <a:pPr lvl="1"/>
            <a:r>
              <a:rPr lang="en-US" dirty="0" smtClean="0"/>
              <a:t>Detailed schedule: </a:t>
            </a:r>
            <a:r>
              <a:rPr lang="en-US" dirty="0" smtClean="0">
                <a:hlinkClick r:id="rId3"/>
              </a:rPr>
              <a:t>https://datanose.nl/#course[46217</a:t>
            </a:r>
            <a:r>
              <a:rPr lang="en-US" dirty="0" smtClean="0"/>
              <a:t>] </a:t>
            </a:r>
          </a:p>
          <a:p>
            <a:r>
              <a:rPr lang="en-US" dirty="0" smtClean="0"/>
              <a:t>Final grade = 50% from lab assignments + 50% from final exam</a:t>
            </a:r>
          </a:p>
          <a:p>
            <a:pPr lvl="1"/>
            <a:r>
              <a:rPr lang="en-US" dirty="0" smtClean="0"/>
              <a:t>5 lab assignments = (50 + 100 + 100 + 100 +100)=450 points in total</a:t>
            </a:r>
          </a:p>
          <a:p>
            <a:pPr lvl="1"/>
            <a:r>
              <a:rPr lang="en-US" dirty="0" smtClean="0"/>
              <a:t>The assignments should be done individually</a:t>
            </a:r>
          </a:p>
          <a:p>
            <a:pPr lvl="1"/>
            <a:r>
              <a:rPr lang="en-US" dirty="0" smtClean="0"/>
              <a:t>+ Bonus questions to recover points</a:t>
            </a:r>
          </a:p>
          <a:p>
            <a:pPr lvl="1"/>
            <a:r>
              <a:rPr lang="en-US" dirty="0" smtClean="0"/>
              <a:t>7 free late days in total for all assignments. Use them as you please. After that lose 10% per extra late day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Course Logistics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NLP is an </a:t>
            </a:r>
            <a:r>
              <a:rPr lang="en-US" dirty="0"/>
              <a:t>e</a:t>
            </a:r>
            <a:r>
              <a:rPr lang="en-US" dirty="0" smtClean="0"/>
              <a:t>xtremely complex task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ynonymy (“chair”, “stool” or “beautiful”, “handsome”)</a:t>
            </a:r>
          </a:p>
          <a:p>
            <a:pPr lvl="1"/>
            <a:r>
              <a:rPr lang="en-US" dirty="0" smtClean="0"/>
              <a:t>ambiguity (“I made her duck”, “Cut to the chase”)</a:t>
            </a:r>
          </a:p>
          <a:p>
            <a:r>
              <a:rPr lang="en-US" dirty="0" smtClean="0"/>
              <a:t>NLP is very high dimensional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ssuming 150K </a:t>
            </a:r>
            <a:r>
              <a:rPr lang="en-US" dirty="0" err="1" smtClean="0"/>
              <a:t>english</a:t>
            </a:r>
            <a:r>
              <a:rPr lang="en-US" dirty="0" smtClean="0"/>
              <a:t> words, we need to learn 150K classifiers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quite sparse data for most of them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Beating NLP feels the closest to achieving true AI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lthough true AI probably goes beyond NLP, Vision, Robotics, … alone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we be impressed?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in the arts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218" name="Picture 2" descr="http://www.fortlangleycelebrationofthearts.com/wp-content/uploads/2015/04/Celebration-Ico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87" y="0"/>
            <a:ext cx="80860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3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i.wired.co.uk/620x413/a_c/ART1_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12355" r="1246" b="11442"/>
          <a:stretch/>
        </p:blipFill>
        <p:spPr bwMode="auto">
          <a:xfrm>
            <a:off x="791852" y="915686"/>
            <a:ext cx="10067826" cy="525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Imitating famous painters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3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 dreaming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3072" r="39338" b="37124"/>
          <a:stretch/>
        </p:blipFill>
        <p:spPr>
          <a:xfrm>
            <a:off x="3012141" y="1855694"/>
            <a:ext cx="5459506" cy="34155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81372" y="1465740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amcdn.net/hopesandfears.com/post_image-image/FTmPq0nRHcwqbRDJoshGFQ-artic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9" b="1791"/>
          <a:stretch/>
        </p:blipFill>
        <p:spPr bwMode="auto">
          <a:xfrm>
            <a:off x="5658198" y="836579"/>
            <a:ext cx="6477000" cy="552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Handwriting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074" name="Picture 2" descr="http://lamcdn.net/hopesandfears.com/post_image-image/FTmPq0nRHcwqbRDJoshGFQ-artic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 bwMode="auto">
          <a:xfrm>
            <a:off x="-45982" y="967293"/>
            <a:ext cx="6477000" cy="530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624874" y="2412860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3"/>
              </a:rPr>
              <a:t>Click to go to the website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4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Music, painting, etc. are tasks that are uniquely human</a:t>
            </a:r>
          </a:p>
          <a:p>
            <a:pPr lvl="1"/>
            <a:r>
              <a:rPr lang="en-US" dirty="0" smtClean="0"/>
              <a:t>Difficult to model</a:t>
            </a:r>
          </a:p>
          <a:p>
            <a:pPr lvl="1"/>
            <a:r>
              <a:rPr lang="en-US" dirty="0" smtClean="0"/>
              <a:t>Even more difficult to evaluate (if not impossible)</a:t>
            </a:r>
          </a:p>
          <a:p>
            <a:r>
              <a:rPr lang="en-US" dirty="0" smtClean="0"/>
              <a:t>If machines can generate novel pieces even remotely resembling art, they must have understood something about “beauty”,  “harmony”, etc.</a:t>
            </a:r>
          </a:p>
          <a:p>
            <a:r>
              <a:rPr lang="en-US" dirty="0" smtClean="0"/>
              <a:t>Have they really learned to generate new art, however?</a:t>
            </a:r>
          </a:p>
          <a:p>
            <a:pPr lvl="1"/>
            <a:r>
              <a:rPr lang="en-US" dirty="0" smtClean="0"/>
              <a:t>Or do they just fool us with their tricks?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we be impressed?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199" y="594359"/>
            <a:ext cx="3681168" cy="2286000"/>
          </a:xfrm>
        </p:spPr>
        <p:txBody>
          <a:bodyPr/>
          <a:lstStyle/>
          <a:p>
            <a:r>
              <a:rPr lang="en-US" dirty="0" smtClean="0"/>
              <a:t>A brief history of Neural Networks &amp; Deep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</a:p>
          <a:p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44" name="Picture 4" descr="https://kimschmidtsbrain.files.wordpress.com/2015/10/frank-rosenblatt-and-charles-w-wightman.jpg?w=6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70" y="0"/>
            <a:ext cx="80951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312400" y="594359"/>
            <a:ext cx="187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Frank Rosenblatt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6075" y="95612"/>
            <a:ext cx="187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Charles W. Wightman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appearance (roughly)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6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80721" y="4611903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74353" y="4611902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5" y="4805151"/>
            <a:ext cx="507136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20" y="4805152"/>
            <a:ext cx="507133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60852" y="4805151"/>
            <a:ext cx="507133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1958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Perceptrons, Rosenblatt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4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1960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4" y="3002505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Adaline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Widrow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Hoff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5" y="2931135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Perceptrons,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Minsky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Papert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71659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1969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1623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1970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6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Linnainmaa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7252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1974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3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Werbos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351" y="2558981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Rumelhart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Hinton and Williams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6982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1986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595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LSTM,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Hochreiter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Schmidhuber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0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1997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30147" y="2558982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OCR,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LeCun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Haffner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5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1998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09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2006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28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4" y="2558981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LeCun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Haffner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9" y="3416572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Deepmind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6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2009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56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Deng et al.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5" y="2705737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 Learning, Hinton,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Osindero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Teh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8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(154 layers), MSRA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996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Rosenblatt proposed a machine for binary classifications</a:t>
                </a:r>
              </a:p>
              <a:p>
                <a:r>
                  <a:rPr lang="en-US" dirty="0" smtClean="0"/>
                  <a:t>Main idea</a:t>
                </a:r>
              </a:p>
              <a:p>
                <a:pPr lvl="1"/>
                <a:r>
                  <a:rPr lang="en-US" dirty="0" smtClean="0"/>
                  <a:t>One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per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Multiply weights with respective inputs and add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+</a:t>
                </a:r>
                <a:r>
                  <a:rPr lang="en-US" dirty="0" smtClean="0"/>
                  <a:t>1</a:t>
                </a:r>
              </a:p>
              <a:p>
                <a:pPr lvl="1"/>
                <a:r>
                  <a:rPr lang="en-US" dirty="0" smtClean="0"/>
                  <a:t>If result larger than threshold</a:t>
                </a:r>
                <a:r>
                  <a:rPr lang="en-US" dirty="0"/>
                  <a:t> </a:t>
                </a:r>
                <a:r>
                  <a:rPr lang="en-US" dirty="0" smtClean="0"/>
                  <a:t>return 1</a:t>
                </a:r>
                <a:r>
                  <a:rPr lang="en-US" b="0" dirty="0" smtClean="0"/>
                  <a:t>, otherwise 0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cse-wiki.unl.edu/wiki/images/0/0f/Perceptr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18" y="3967479"/>
            <a:ext cx="681037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Perceptrons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Rosenblatt’s innovation was mainly the learning algorithm for perceptrons</a:t>
                </a:r>
              </a:p>
              <a:p>
                <a:r>
                  <a:rPr lang="en-US" dirty="0" smtClean="0"/>
                  <a:t>Learning algorithm</a:t>
                </a:r>
              </a:p>
              <a:p>
                <a:pPr lvl="1"/>
                <a:r>
                  <a:rPr lang="en-US" dirty="0" smtClean="0"/>
                  <a:t>Initialize weights randomly</a:t>
                </a:r>
              </a:p>
              <a:p>
                <a:pPr lvl="1"/>
                <a:r>
                  <a:rPr lang="en-US" dirty="0" smtClean="0"/>
                  <a:t>Take one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and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For erroneous predictions update weights</a:t>
                </a:r>
              </a:p>
              <a:p>
                <a:pPr lvl="2"/>
                <a:r>
                  <a:rPr lang="en-US" dirty="0" smtClean="0"/>
                  <a:t>If the output was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, increase weights</a:t>
                </a:r>
              </a:p>
              <a:p>
                <a:pPr lvl="2"/>
                <a:r>
                  <a:rPr lang="en-US" dirty="0"/>
                  <a:t>If the output was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decrease </a:t>
                </a:r>
                <a:r>
                  <a:rPr lang="en-US" dirty="0"/>
                  <a:t>weights</a:t>
                </a:r>
              </a:p>
              <a:p>
                <a:pPr lvl="1"/>
                <a:r>
                  <a:rPr lang="en-US" dirty="0" smtClean="0"/>
                  <a:t>Repeat until no errors are made</a:t>
                </a:r>
              </a:p>
              <a:p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a perceptron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 descr="p_N2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27" y="1767205"/>
            <a:ext cx="43243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Calculus, Linear Algebra</a:t>
            </a:r>
          </a:p>
          <a:p>
            <a:pPr lvl="1"/>
            <a:r>
              <a:rPr lang="en-US" smtClean="0"/>
              <a:t>Gradients</a:t>
            </a:r>
          </a:p>
          <a:p>
            <a:pPr lvl="1"/>
            <a:r>
              <a:rPr lang="en-US" smtClean="0"/>
              <a:t>Matrix operations</a:t>
            </a:r>
          </a:p>
          <a:p>
            <a:r>
              <a:rPr lang="en-US" smtClean="0"/>
              <a:t>Probability and Statistics</a:t>
            </a:r>
          </a:p>
          <a:p>
            <a:r>
              <a:rPr lang="en-US" smtClean="0"/>
              <a:t>Advanced programming</a:t>
            </a:r>
          </a:p>
          <a:p>
            <a:r>
              <a:rPr lang="en-US" smtClean="0"/>
              <a:t>Time and patience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Prerequisites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perceptron = one decision</a:t>
            </a:r>
          </a:p>
          <a:p>
            <a:r>
              <a:rPr lang="en-US" dirty="0" smtClean="0"/>
              <a:t>What about multiple decisions?</a:t>
            </a:r>
          </a:p>
          <a:p>
            <a:pPr lvl="1"/>
            <a:r>
              <a:rPr lang="en-US" dirty="0" smtClean="0"/>
              <a:t>E.g. digit classification</a:t>
            </a:r>
          </a:p>
          <a:p>
            <a:r>
              <a:rPr lang="en-US" dirty="0" smtClean="0"/>
              <a:t>Stack as many outputs as the</a:t>
            </a:r>
            <a:br>
              <a:rPr lang="en-US" dirty="0" smtClean="0"/>
            </a:br>
            <a:r>
              <a:rPr lang="en-US" dirty="0" smtClean="0"/>
              <a:t>possible outcomes into a layer</a:t>
            </a:r>
          </a:p>
          <a:p>
            <a:pPr lvl="1"/>
            <a:r>
              <a:rPr lang="en-US" dirty="0" smtClean="0"/>
              <a:t>Neural network</a:t>
            </a:r>
          </a:p>
          <a:p>
            <a:r>
              <a:rPr lang="en-US" dirty="0" smtClean="0"/>
              <a:t>Use one layer as input to the next layer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Multi-layer perceptron (MLP)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a perceptron to a neural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 descr="Neural net with an output lay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706" y="1042154"/>
            <a:ext cx="4109414" cy="41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However, the exclusive or (XOR) cannot</a:t>
                </a:r>
                <a:br>
                  <a:rPr lang="en-US" dirty="0" smtClean="0"/>
                </a:br>
                <a:r>
                  <a:rPr lang="en-US" dirty="0" smtClean="0"/>
                  <a:t>be solved by perceptrons</a:t>
                </a:r>
              </a:p>
              <a:p>
                <a:pPr lvl="1"/>
                <a:r>
                  <a:rPr lang="en-US" dirty="0" smtClean="0"/>
                  <a:t>[</a:t>
                </a:r>
                <a:r>
                  <a:rPr lang="en-US" dirty="0" err="1" smtClean="0"/>
                  <a:t>Minsky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Papert</a:t>
                </a:r>
                <a:r>
                  <a:rPr lang="en-US" dirty="0" smtClean="0"/>
                  <a:t>, “Perceptrons”, 1969]</a:t>
                </a:r>
              </a:p>
              <a:p>
                <a:pPr marL="201168" lvl="1" indent="0">
                  <a:buNone/>
                </a:pPr>
                <a:endParaRPr lang="en-US" i="1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+0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→0&lt;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l-GR" b="0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XOR &amp; Multi-layer Perceptrons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347069"/>
              </p:ext>
            </p:extLst>
          </p:nvPr>
        </p:nvGraphicFramePr>
        <p:xfrm>
          <a:off x="8887209" y="4116787"/>
          <a:ext cx="2904843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281"/>
                <a:gridCol w="968281"/>
                <a:gridCol w="96828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</a:rPr>
                        <a:t>Input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1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</a:rPr>
                        <a:t>Input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2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</a:rPr>
                        <a:t>Output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 rot="2709092">
            <a:off x="9897037" y="1524000"/>
            <a:ext cx="654424" cy="6544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708216">
            <a:off x="9193306" y="2859742"/>
            <a:ext cx="654424" cy="6544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526377">
            <a:off x="10726266" y="2859742"/>
            <a:ext cx="654424" cy="6544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7"/>
            <a:endCxn id="7" idx="4"/>
          </p:cNvCxnSpPr>
          <p:nvPr/>
        </p:nvCxnSpPr>
        <p:spPr>
          <a:xfrm flipV="1">
            <a:off x="9684801" y="2081973"/>
            <a:ext cx="307463" cy="82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  <a:endCxn id="7" idx="6"/>
          </p:cNvCxnSpPr>
          <p:nvPr/>
        </p:nvCxnSpPr>
        <p:spPr>
          <a:xfrm flipH="1" flipV="1">
            <a:off x="10455010" y="2083197"/>
            <a:ext cx="405090" cy="83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89764" y="3560244"/>
            <a:ext cx="985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radley Hand ITC" panose="03070402050302030203" pitchFamily="66" charset="0"/>
              </a:rPr>
              <a:t>Input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59349" y="3560244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Bradley Hand ITC" panose="03070402050302030203" pitchFamily="66" charset="0"/>
              </a:rPr>
              <a:t>Input </a:t>
            </a:r>
            <a:r>
              <a:rPr lang="en-US" dirty="0" smtClean="0">
                <a:latin typeface="Bradley Hand ITC" panose="03070402050302030203" pitchFamily="66" charset="0"/>
              </a:rPr>
              <a:t>2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788071" y="1166984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Output</a:t>
            </a:r>
            <a:endParaRPr lang="en-US" dirty="0"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413432" y="2216885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432" y="2216885"/>
                <a:ext cx="50180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559965" y="2194479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965" y="2194479"/>
                <a:ext cx="50712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077319" y="4031176"/>
            <a:ext cx="2879099" cy="1809135"/>
            <a:chOff x="3461880" y="4662946"/>
            <a:chExt cx="1869440" cy="1075765"/>
          </a:xfrm>
        </p:grpSpPr>
        <p:sp>
          <p:nvSpPr>
            <p:cNvPr id="17" name="Rectangle 16"/>
            <p:cNvSpPr/>
            <p:nvPr/>
          </p:nvSpPr>
          <p:spPr>
            <a:xfrm>
              <a:off x="3879038" y="4662946"/>
              <a:ext cx="1075765" cy="10757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992880" y="546206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647616" y="4804828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992880" y="4801796"/>
              <a:ext cx="152400" cy="152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647616" y="5462060"/>
              <a:ext cx="152400" cy="152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2498012">
              <a:off x="3461880" y="4997627"/>
              <a:ext cx="1869440" cy="406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0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19" y="1276774"/>
            <a:ext cx="7331587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Interestingly, </a:t>
            </a:r>
            <a:r>
              <a:rPr lang="en-US" dirty="0" err="1" smtClean="0"/>
              <a:t>Minksy</a:t>
            </a:r>
            <a:r>
              <a:rPr lang="en-US" dirty="0" smtClean="0"/>
              <a:t> </a:t>
            </a:r>
            <a:r>
              <a:rPr lang="en-US" b="1" dirty="0" smtClean="0"/>
              <a:t>never said </a:t>
            </a:r>
            <a:r>
              <a:rPr lang="en-US" dirty="0" smtClean="0"/>
              <a:t>XOR cannot be solved by neural networks</a:t>
            </a:r>
          </a:p>
          <a:p>
            <a:pPr lvl="1"/>
            <a:r>
              <a:rPr lang="en-US" dirty="0" smtClean="0"/>
              <a:t>Only that XOR cannot be solved with </a:t>
            </a:r>
            <a:r>
              <a:rPr lang="en-US" b="1" u="sng" dirty="0" smtClean="0"/>
              <a:t>1 layer</a:t>
            </a:r>
            <a:r>
              <a:rPr lang="en-US" b="1" dirty="0" smtClean="0"/>
              <a:t> </a:t>
            </a:r>
            <a:r>
              <a:rPr lang="en-US" dirty="0" smtClean="0"/>
              <a:t>perceptrons</a:t>
            </a:r>
            <a:endParaRPr lang="en-US" b="1" dirty="0" smtClean="0"/>
          </a:p>
          <a:p>
            <a:r>
              <a:rPr lang="en-US" dirty="0" smtClean="0"/>
              <a:t>Multi-layer perceptrons can solve XOR</a:t>
            </a:r>
          </a:p>
          <a:p>
            <a:pPr lvl="1"/>
            <a:r>
              <a:rPr lang="en-US" dirty="0" smtClean="0"/>
              <a:t>9 years earlier </a:t>
            </a:r>
            <a:r>
              <a:rPr lang="en-US" dirty="0" err="1" smtClean="0"/>
              <a:t>Minsky</a:t>
            </a:r>
            <a:r>
              <a:rPr lang="en-US" dirty="0" smtClean="0"/>
              <a:t> built such a multi-layer perceptron</a:t>
            </a:r>
          </a:p>
          <a:p>
            <a:r>
              <a:rPr lang="en-US" dirty="0" smtClean="0"/>
              <a:t>However, how to train a multi-layer perceptron?</a:t>
            </a:r>
          </a:p>
          <a:p>
            <a:r>
              <a:rPr lang="en-US" dirty="0" smtClean="0"/>
              <a:t>Rosenblatt’s algorithm not applicable, as it expects to know the desired target</a:t>
            </a:r>
          </a:p>
          <a:p>
            <a:pPr lvl="1"/>
            <a:r>
              <a:rPr lang="en-US" dirty="0" smtClean="0"/>
              <a:t>For hidden layers we cannot know the desired target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Minsky</a:t>
            </a:r>
            <a:r>
              <a:rPr lang="en-US" dirty="0" smtClean="0"/>
              <a:t> &amp; Multi-layer perceptrons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420448" y="987012"/>
            <a:ext cx="3063417" cy="3908611"/>
            <a:chOff x="8771960" y="1488143"/>
            <a:chExt cx="3063417" cy="3908611"/>
          </a:xfrm>
        </p:grpSpPr>
        <p:sp>
          <p:nvSpPr>
            <p:cNvPr id="6" name="Oval 5"/>
            <p:cNvSpPr/>
            <p:nvPr/>
          </p:nvSpPr>
          <p:spPr>
            <a:xfrm>
              <a:off x="8771960" y="1488143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771960" y="2572872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771960" y="3657601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771960" y="4742330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878666" y="3119719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9" idx="7"/>
              <a:endCxn id="10" idx="2"/>
            </p:cNvCxnSpPr>
            <p:nvPr/>
          </p:nvCxnSpPr>
          <p:spPr>
            <a:xfrm flipV="1">
              <a:off x="9330546" y="3446931"/>
              <a:ext cx="1548120" cy="13912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6"/>
              <a:endCxn id="10" idx="2"/>
            </p:cNvCxnSpPr>
            <p:nvPr/>
          </p:nvCxnSpPr>
          <p:spPr>
            <a:xfrm flipV="1">
              <a:off x="9426384" y="3446931"/>
              <a:ext cx="1452282" cy="537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9426384" y="2900084"/>
              <a:ext cx="1452282" cy="546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  <a:endCxn id="10" idx="2"/>
            </p:cNvCxnSpPr>
            <p:nvPr/>
          </p:nvCxnSpPr>
          <p:spPr>
            <a:xfrm>
              <a:off x="9426384" y="1815355"/>
              <a:ext cx="1452282" cy="1631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10576378" y="2622286"/>
                  <a:ext cx="12589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6378" y="2622286"/>
                  <a:ext cx="125899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/>
          <p:cNvGrpSpPr/>
          <p:nvPr/>
        </p:nvGrpSpPr>
        <p:grpSpPr>
          <a:xfrm>
            <a:off x="8402355" y="983823"/>
            <a:ext cx="3834549" cy="3908611"/>
            <a:chOff x="8402355" y="994842"/>
            <a:chExt cx="3834549" cy="3908611"/>
          </a:xfrm>
        </p:grpSpPr>
        <p:sp>
          <p:nvSpPr>
            <p:cNvPr id="22" name="Oval 21"/>
            <p:cNvSpPr/>
            <p:nvPr/>
          </p:nvSpPr>
          <p:spPr>
            <a:xfrm>
              <a:off x="8413372" y="994842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402355" y="2079571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402355" y="3164300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402355" y="4249029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344831" y="2709955"/>
              <a:ext cx="654424" cy="594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9573461" y="1098238"/>
                  <a:ext cx="10479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=???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461" y="1098238"/>
                  <a:ext cx="1047979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/>
            <p:cNvSpPr/>
            <p:nvPr/>
          </p:nvSpPr>
          <p:spPr>
            <a:xfrm>
              <a:off x="9895699" y="1599106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895699" y="2683835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895699" y="3768564"/>
              <a:ext cx="654424" cy="6544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stCxn id="22" idx="6"/>
              <a:endCxn id="32" idx="2"/>
            </p:cNvCxnSpPr>
            <p:nvPr/>
          </p:nvCxnSpPr>
          <p:spPr>
            <a:xfrm>
              <a:off x="9067796" y="1322054"/>
              <a:ext cx="827903" cy="604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  <a:endCxn id="33" idx="2"/>
            </p:cNvCxnSpPr>
            <p:nvPr/>
          </p:nvCxnSpPr>
          <p:spPr>
            <a:xfrm>
              <a:off x="9067796" y="1322054"/>
              <a:ext cx="827903" cy="1688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2" idx="6"/>
              <a:endCxn id="34" idx="2"/>
            </p:cNvCxnSpPr>
            <p:nvPr/>
          </p:nvCxnSpPr>
          <p:spPr>
            <a:xfrm>
              <a:off x="9067796" y="1322054"/>
              <a:ext cx="827903" cy="2773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3" idx="6"/>
              <a:endCxn id="32" idx="2"/>
            </p:cNvCxnSpPr>
            <p:nvPr/>
          </p:nvCxnSpPr>
          <p:spPr>
            <a:xfrm flipV="1">
              <a:off x="9056779" y="1926318"/>
              <a:ext cx="838920" cy="480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4" idx="6"/>
              <a:endCxn id="33" idx="2"/>
            </p:cNvCxnSpPr>
            <p:nvPr/>
          </p:nvCxnSpPr>
          <p:spPr>
            <a:xfrm flipV="1">
              <a:off x="9056779" y="3011047"/>
              <a:ext cx="838920" cy="480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3" idx="6"/>
              <a:endCxn id="33" idx="2"/>
            </p:cNvCxnSpPr>
            <p:nvPr/>
          </p:nvCxnSpPr>
          <p:spPr>
            <a:xfrm>
              <a:off x="9056779" y="2406783"/>
              <a:ext cx="838920" cy="604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3" idx="6"/>
              <a:endCxn id="34" idx="2"/>
            </p:cNvCxnSpPr>
            <p:nvPr/>
          </p:nvCxnSpPr>
          <p:spPr>
            <a:xfrm>
              <a:off x="9056779" y="2406783"/>
              <a:ext cx="838920" cy="1688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4" idx="6"/>
              <a:endCxn id="32" idx="2"/>
            </p:cNvCxnSpPr>
            <p:nvPr/>
          </p:nvCxnSpPr>
          <p:spPr>
            <a:xfrm flipV="1">
              <a:off x="9056779" y="1926318"/>
              <a:ext cx="838920" cy="1565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4" idx="6"/>
              <a:endCxn id="34" idx="2"/>
            </p:cNvCxnSpPr>
            <p:nvPr/>
          </p:nvCxnSpPr>
          <p:spPr>
            <a:xfrm>
              <a:off x="9056779" y="3491512"/>
              <a:ext cx="838920" cy="604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5" idx="6"/>
              <a:endCxn id="32" idx="2"/>
            </p:cNvCxnSpPr>
            <p:nvPr/>
          </p:nvCxnSpPr>
          <p:spPr>
            <a:xfrm flipV="1">
              <a:off x="9056779" y="1926318"/>
              <a:ext cx="838920" cy="26499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5" idx="6"/>
              <a:endCxn id="33" idx="2"/>
            </p:cNvCxnSpPr>
            <p:nvPr/>
          </p:nvCxnSpPr>
          <p:spPr>
            <a:xfrm flipV="1">
              <a:off x="9056779" y="3011047"/>
              <a:ext cx="838920" cy="1565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34" idx="2"/>
            </p:cNvCxnSpPr>
            <p:nvPr/>
          </p:nvCxnSpPr>
          <p:spPr>
            <a:xfrm flipV="1">
              <a:off x="9056779" y="4095776"/>
              <a:ext cx="838920" cy="480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32" idx="6"/>
              <a:endCxn id="26" idx="2"/>
            </p:cNvCxnSpPr>
            <p:nvPr/>
          </p:nvCxnSpPr>
          <p:spPr>
            <a:xfrm>
              <a:off x="10550123" y="1926318"/>
              <a:ext cx="794708" cy="1081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3" idx="6"/>
              <a:endCxn id="26" idx="2"/>
            </p:cNvCxnSpPr>
            <p:nvPr/>
          </p:nvCxnSpPr>
          <p:spPr>
            <a:xfrm flipV="1">
              <a:off x="10550123" y="3007421"/>
              <a:ext cx="794708" cy="3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4" idx="6"/>
              <a:endCxn id="26" idx="2"/>
            </p:cNvCxnSpPr>
            <p:nvPr/>
          </p:nvCxnSpPr>
          <p:spPr>
            <a:xfrm flipV="1">
              <a:off x="10550123" y="3007421"/>
              <a:ext cx="794708" cy="1088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10977905" y="2249904"/>
                  <a:ext cx="12589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7905" y="2249904"/>
                  <a:ext cx="12589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871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“AI winter” despite notable successes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5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0720" y="4611904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94567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4" y="4805152"/>
            <a:ext cx="50713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19" y="4805152"/>
            <a:ext cx="52734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81066" y="4805151"/>
            <a:ext cx="48691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1958</a:t>
            </a:r>
            <a:endParaRPr 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Rosenblatt</a:t>
            </a:r>
            <a:endParaRPr lang="en-US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6" y="522040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1960</a:t>
            </a:r>
            <a:endParaRPr 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3" y="3002504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Adaline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Widrow</a:t>
            </a:r>
            <a:r>
              <a:rPr lang="en-US" dirty="0" smtClean="0">
                <a:latin typeface="+mj-lt"/>
              </a:rPr>
              <a:t> and Hoff</a:t>
            </a:r>
            <a:endParaRPr lang="en-US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4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</a:t>
            </a:r>
            <a:r>
              <a:rPr lang="en-US" dirty="0" err="1" smtClean="0">
                <a:latin typeface="+mj-lt"/>
              </a:rPr>
              <a:t>Minsky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Papert</a:t>
            </a:r>
            <a:endParaRPr lang="en-US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91873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1627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1970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6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Linnainmaa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7256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1974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3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Werbos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351" y="2558981"/>
            <a:ext cx="353447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Backpropagation,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Rumelhart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Hinton and Williams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6985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1986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595" y="2783979"/>
            <a:ext cx="353447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LSTM,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Hochreiter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Schmidhuber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2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1997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30147" y="2558982"/>
            <a:ext cx="353447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OCR,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LeCun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Haffner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6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1998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09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2006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28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4" y="2558981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LeCun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Haffner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9" y="3416572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Deepmind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6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2009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56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Deng et al.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5" y="2705737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 Learning, Hinton,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Osindero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Teh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8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(154 layers), MSRA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2611" y="1276774"/>
            <a:ext cx="11682042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What everybody </a:t>
            </a:r>
            <a:r>
              <a:rPr lang="en-US" dirty="0" smtClean="0"/>
              <a:t>thought: </a:t>
            </a:r>
            <a:r>
              <a:rPr lang="en-US" dirty="0" smtClean="0"/>
              <a:t>“If a perceptron </a:t>
            </a:r>
            <a:r>
              <a:rPr lang="en-US" dirty="0"/>
              <a:t>cannot </a:t>
            </a:r>
            <a:r>
              <a:rPr lang="en-US" dirty="0" smtClean="0"/>
              <a:t>even solve </a:t>
            </a:r>
            <a:r>
              <a:rPr lang="en-US" dirty="0"/>
              <a:t>XOR, </a:t>
            </a:r>
            <a:r>
              <a:rPr lang="en-US" dirty="0" smtClean="0"/>
              <a:t>why bother?</a:t>
            </a:r>
          </a:p>
          <a:p>
            <a:pPr lvl="1"/>
            <a:r>
              <a:rPr lang="en-US" dirty="0" smtClean="0"/>
              <a:t>Also, the exaggeration did not help (walking, talking robots were promised in the 60s)</a:t>
            </a:r>
          </a:p>
          <a:p>
            <a:r>
              <a:rPr lang="en-US" dirty="0" smtClean="0"/>
              <a:t>As results were never delivered, further funding was slushed, neural networks were damned and AI in general got discredited</a:t>
            </a:r>
          </a:p>
          <a:p>
            <a:r>
              <a:rPr lang="en-US" dirty="0" smtClean="0"/>
              <a:t>“The </a:t>
            </a:r>
            <a:r>
              <a:rPr lang="en-US" b="1" dirty="0" smtClean="0"/>
              <a:t>AI winter is coming”</a:t>
            </a:r>
          </a:p>
          <a:p>
            <a:r>
              <a:rPr lang="en-US" dirty="0" smtClean="0"/>
              <a:t>Still, a few people persisted</a:t>
            </a:r>
          </a:p>
          <a:p>
            <a:r>
              <a:rPr lang="en-US" dirty="0" smtClean="0"/>
              <a:t>Significant discoveries were made, that laid down the road for today’s achievements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“AI winter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multi-layer perceptrons now possible</a:t>
            </a:r>
          </a:p>
          <a:p>
            <a:pPr lvl="1"/>
            <a:r>
              <a:rPr lang="en-US" dirty="0" smtClean="0"/>
              <a:t>XOR and more complicated functions can be solved</a:t>
            </a:r>
          </a:p>
          <a:p>
            <a:r>
              <a:rPr lang="en-US" dirty="0" smtClean="0"/>
              <a:t>Efficient algorithm</a:t>
            </a:r>
          </a:p>
          <a:p>
            <a:pPr lvl="1"/>
            <a:r>
              <a:rPr lang="en-US" dirty="0" smtClean="0"/>
              <a:t>Process hundreds of example without a sweat</a:t>
            </a:r>
          </a:p>
          <a:p>
            <a:pPr lvl="1"/>
            <a:r>
              <a:rPr lang="en-US" dirty="0" smtClean="0"/>
              <a:t>Allowed for complicated neural network architectures</a:t>
            </a:r>
          </a:p>
          <a:p>
            <a:r>
              <a:rPr lang="en-US" dirty="0" smtClean="0"/>
              <a:t>Backpropagation still is </a:t>
            </a:r>
            <a:r>
              <a:rPr lang="en-US" dirty="0"/>
              <a:t>the backbone of neural network training </a:t>
            </a:r>
            <a:r>
              <a:rPr lang="en-US" dirty="0" smtClean="0"/>
              <a:t>today</a:t>
            </a:r>
          </a:p>
          <a:p>
            <a:r>
              <a:rPr lang="en-US" dirty="0" smtClean="0"/>
              <a:t>Digit recognition in </a:t>
            </a:r>
            <a:r>
              <a:rPr lang="en-US" dirty="0" err="1" smtClean="0"/>
              <a:t>cheques</a:t>
            </a:r>
            <a:r>
              <a:rPr lang="en-US" dirty="0" smtClean="0"/>
              <a:t> (OCR) solved before the 2000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networks are “too plain”</a:t>
            </a:r>
          </a:p>
          <a:p>
            <a:pPr lvl="1"/>
            <a:r>
              <a:rPr lang="en-US" dirty="0" smtClean="0"/>
              <a:t>Static Input </a:t>
            </a:r>
            <a:r>
              <a:rPr lang="en-US" dirty="0" smtClean="0">
                <a:sym typeface="Wingdings" panose="05000000000000000000" pitchFamily="2" charset="2"/>
              </a:rPr>
              <a:t> Processing  Static Output</a:t>
            </a:r>
          </a:p>
          <a:p>
            <a:r>
              <a:rPr lang="en-US" dirty="0" smtClean="0"/>
              <a:t>What about dynamic input</a:t>
            </a:r>
          </a:p>
          <a:p>
            <a:pPr lvl="1"/>
            <a:r>
              <a:rPr lang="en-US" dirty="0" smtClean="0"/>
              <a:t>Temporal data, Language, Sequences</a:t>
            </a:r>
          </a:p>
          <a:p>
            <a:r>
              <a:rPr lang="en-US" dirty="0" smtClean="0"/>
              <a:t>Memory is needed to “remember” state changes</a:t>
            </a:r>
          </a:p>
          <a:p>
            <a:pPr lvl="1"/>
            <a:r>
              <a:rPr lang="en-US" dirty="0" smtClean="0"/>
              <a:t>Recurrent feedback connections </a:t>
            </a:r>
          </a:p>
          <a:p>
            <a:r>
              <a:rPr lang="en-US" dirty="0" smtClean="0"/>
              <a:t>What kind of memory</a:t>
            </a:r>
          </a:p>
          <a:p>
            <a:pPr lvl="1"/>
            <a:r>
              <a:rPr lang="en-US" dirty="0" smtClean="0"/>
              <a:t>Long, Short?</a:t>
            </a:r>
          </a:p>
          <a:p>
            <a:pPr lvl="1"/>
            <a:r>
              <a:rPr lang="en-US" dirty="0" smtClean="0"/>
              <a:t>Both! Long-short term memory networks </a:t>
            </a:r>
            <a:r>
              <a:rPr lang="en-US" dirty="0"/>
              <a:t>(LSTM)</a:t>
            </a:r>
            <a:r>
              <a:rPr lang="en-US" dirty="0" smtClean="0"/>
              <a:t>, </a:t>
            </a:r>
            <a:r>
              <a:rPr lang="en-US" dirty="0" err="1" smtClean="0"/>
              <a:t>Schmidhuber</a:t>
            </a:r>
            <a:r>
              <a:rPr lang="en-US" dirty="0" smtClean="0"/>
              <a:t> 1997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36759" y="1133040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What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34876" y="1133040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about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714453" y="1133040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inputs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29880" y="113304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that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23554" y="1133040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appear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648227" y="1133040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in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231726" y="1451800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s</a:t>
            </a:r>
            <a:r>
              <a:rPr lang="en-US" dirty="0" smtClean="0">
                <a:latin typeface="Bradley Hand ITC" panose="03070402050302030203" pitchFamily="66" charset="0"/>
              </a:rPr>
              <a:t>equences,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61804" y="1451800"/>
            <a:ext cx="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such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864766" y="1451800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as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201651" y="1461440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text?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691234" y="1451800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Could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82986" y="1442160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neural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512842" y="1780632"/>
            <a:ext cx="102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network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78846" y="1780632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handle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136845" y="1780632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such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38287" y="1780632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modalities?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297402" y="1453177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1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2611" y="1276774"/>
            <a:ext cx="11682042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Until 1998 some nice algorithms and methods were proposed</a:t>
            </a:r>
          </a:p>
          <a:p>
            <a:pPr lvl="1"/>
            <a:r>
              <a:rPr lang="en-US" dirty="0" smtClean="0"/>
              <a:t>Backpropagation</a:t>
            </a:r>
          </a:p>
          <a:p>
            <a:pPr lvl="1"/>
            <a:r>
              <a:rPr lang="en-US" dirty="0" smtClean="0"/>
              <a:t>Recurrent Long-Short Term Memory Networks</a:t>
            </a:r>
          </a:p>
          <a:p>
            <a:pPr lvl="1"/>
            <a:r>
              <a:rPr lang="en-US" dirty="0" smtClean="0"/>
              <a:t>OCR with Convolutional Neural Networks</a:t>
            </a:r>
          </a:p>
          <a:p>
            <a:r>
              <a:rPr lang="en-US" dirty="0" smtClean="0"/>
              <a:t>However, at the sam</a:t>
            </a:r>
            <a:r>
              <a:rPr lang="en-US" dirty="0" smtClean="0"/>
              <a:t>e time Kernel Machines (SVM etc.) suddenly become very popular</a:t>
            </a:r>
          </a:p>
          <a:p>
            <a:pPr lvl="1"/>
            <a:r>
              <a:rPr lang="en-US" dirty="0" smtClean="0"/>
              <a:t>They had similar accuracies in the same tasks, as neural networks could not improve beyond a few layers</a:t>
            </a:r>
          </a:p>
          <a:p>
            <a:pPr lvl="1"/>
            <a:r>
              <a:rPr lang="en-US" dirty="0" smtClean="0"/>
              <a:t>Kerne</a:t>
            </a:r>
            <a:r>
              <a:rPr lang="en-US" dirty="0" smtClean="0"/>
              <a:t>l Machines included much fewer heuristics driven with nice proofs on generalization </a:t>
            </a:r>
            <a:endParaRPr lang="en-US" dirty="0" smtClean="0"/>
          </a:p>
          <a:p>
            <a:r>
              <a:rPr lang="en-US" dirty="0" smtClean="0"/>
              <a:t>As a result, once again the AI community turns away from Neural Networks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second “AI winter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thaw of the “AI winter”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5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0720" y="4611904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94567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4" y="4805152"/>
            <a:ext cx="50713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19" y="4805152"/>
            <a:ext cx="52734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81066" y="4805151"/>
            <a:ext cx="4869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1958</a:t>
            </a:r>
            <a:endParaRPr 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Rosenblatt</a:t>
            </a:r>
            <a:endParaRPr lang="en-US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6" y="522040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1960</a:t>
            </a:r>
            <a:endParaRPr 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3" y="3002504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Adaline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Widrow</a:t>
            </a:r>
            <a:r>
              <a:rPr lang="en-US" dirty="0" smtClean="0">
                <a:latin typeface="+mj-lt"/>
              </a:rPr>
              <a:t> and Hoff</a:t>
            </a:r>
            <a:endParaRPr lang="en-US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4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</a:t>
            </a:r>
            <a:r>
              <a:rPr lang="en-US" dirty="0" err="1" smtClean="0">
                <a:latin typeface="+mj-lt"/>
              </a:rPr>
              <a:t>Minsky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Papert</a:t>
            </a:r>
            <a:endParaRPr lang="en-US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91873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2866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1970</a:t>
            </a:r>
            <a:endParaRPr lang="en-US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3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Linnainmaa</a:t>
            </a:r>
            <a:endParaRPr lang="en-US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8495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1974</a:t>
            </a:r>
            <a:endParaRPr lang="en-US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0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Werbos</a:t>
            </a:r>
            <a:endParaRPr lang="en-US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051" y="2558981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Rumelhart</a:t>
            </a:r>
            <a:r>
              <a:rPr lang="en-US" dirty="0" smtClean="0">
                <a:latin typeface="+mj-lt"/>
              </a:rPr>
              <a:t>, Hinton and Williams</a:t>
            </a:r>
            <a:endParaRPr lang="en-US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8223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1986</a:t>
            </a:r>
            <a:endParaRPr lang="en-US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295" y="2783979"/>
            <a:ext cx="3534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LSTM, </a:t>
            </a:r>
            <a:r>
              <a:rPr lang="en-US" dirty="0" err="1" smtClean="0">
                <a:latin typeface="+mj-lt"/>
              </a:rPr>
              <a:t>Hochreiter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Schmidhuber</a:t>
            </a:r>
            <a:endParaRPr lang="en-US" dirty="0"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3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1997</a:t>
            </a:r>
            <a:endParaRPr lang="en-US" dirty="0"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29847" y="2558982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OCR, </a:t>
            </a:r>
            <a:r>
              <a:rPr lang="en-US" dirty="0" err="1" smtClean="0">
                <a:latin typeface="+mj-lt"/>
              </a:rPr>
              <a:t>LeCun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Bottou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Bengio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Haffner</a:t>
            </a:r>
            <a:endParaRPr lang="en-US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6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1998</a:t>
            </a:r>
            <a:endParaRPr lang="en-US" dirty="0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09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2006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28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4" y="2558981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LeCun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Haffner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9" y="3416572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Deepmind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6" y="5220401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2009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56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, Deng et al.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5" y="2705737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Deep Learning, Hinton,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Osindero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Teh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8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(154 layers), MSRA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8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Lack of processing power</a:t>
                </a:r>
              </a:p>
              <a:p>
                <a:pPr lvl="1"/>
                <a:r>
                  <a:rPr lang="en-US" dirty="0" smtClean="0"/>
                  <a:t>No GPUs at the time</a:t>
                </a:r>
              </a:p>
              <a:p>
                <a:r>
                  <a:rPr lang="en-US" dirty="0" smtClean="0"/>
                  <a:t>Lack of data</a:t>
                </a:r>
              </a:p>
              <a:p>
                <a:pPr lvl="1"/>
                <a:r>
                  <a:rPr lang="en-US" dirty="0" smtClean="0"/>
                  <a:t>No big, annotated datasets at the time</a:t>
                </a:r>
              </a:p>
              <a:p>
                <a:r>
                  <a:rPr lang="en-US" dirty="0" smtClean="0"/>
                  <a:t>Overfitting</a:t>
                </a:r>
              </a:p>
              <a:p>
                <a:pPr lvl="1"/>
                <a:r>
                  <a:rPr lang="en-US" dirty="0" smtClean="0"/>
                  <a:t>Because of the above, models could not generalize all that well</a:t>
                </a:r>
              </a:p>
              <a:p>
                <a:r>
                  <a:rPr lang="en-US" dirty="0" smtClean="0"/>
                  <a:t>Vanishing gradient</a:t>
                </a:r>
              </a:p>
              <a:p>
                <a:pPr lvl="1"/>
                <a:r>
                  <a:rPr lang="en-US" dirty="0" smtClean="0"/>
                  <a:t>While learning with NN, you need to multiply several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If all are equal to 0.1,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 smtClean="0"/>
                  <a:t> the result is 0.0000000001, smaller than our sensitivity threshold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Network and Deep Learning problems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Course designed to go in depth in theory and get hands-on practical experience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Organized lectures and practicals in 5 thematic groups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1: How to learn with a neural network?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2: How to classify pixels?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3: How to synthesize words?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4: Unsupervised and Bayesian Deep Learning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Theme 5: The bigger picture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Slides, lecture notes and papers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All posted on the course website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Book on Neural Networks and Deep Learning from Y. </a:t>
            </a:r>
            <a:r>
              <a:rPr lang="en-US" dirty="0" err="1" smtClean="0">
                <a:sym typeface="Wingdings" panose="05000000000000000000" pitchFamily="2" charset="2"/>
              </a:rPr>
              <a:t>Bengio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- </a:t>
            </a:r>
            <a:r>
              <a:rPr lang="en-US" dirty="0" smtClean="0"/>
              <a:t>PAGE </a:t>
            </a:r>
            <a:fld id="{CC402A59-E646-435B-B47D-BE0D2A7E34A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Experimentally, training multi-layer perceptrons was not that useful</a:t>
            </a:r>
          </a:p>
          <a:p>
            <a:pPr lvl="1"/>
            <a:r>
              <a:rPr lang="en-US" dirty="0" smtClean="0"/>
              <a:t>Accuracy didn’t improve with more layers</a:t>
            </a:r>
          </a:p>
          <a:p>
            <a:r>
              <a:rPr lang="en-US" dirty="0" smtClean="0"/>
              <a:t>The inevitable question</a:t>
            </a:r>
          </a:p>
          <a:p>
            <a:pPr lvl="1"/>
            <a:r>
              <a:rPr lang="en-US" dirty="0" smtClean="0"/>
              <a:t>Are 1-2 hidden layers the best neural networks can do?</a:t>
            </a:r>
          </a:p>
          <a:p>
            <a:pPr lvl="1"/>
            <a:r>
              <a:rPr lang="en-US" dirty="0" smtClean="0"/>
              <a:t>Or is it that the learning algorithm is not really mature yet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Despite Backpropagation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6033845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Layer-by-layer training</a:t>
            </a:r>
          </a:p>
          <a:p>
            <a:pPr lvl="1"/>
            <a:r>
              <a:rPr lang="en-US" dirty="0"/>
              <a:t>The training of each layer individually is an easier </a:t>
            </a:r>
            <a:r>
              <a:rPr lang="en-US" dirty="0" smtClean="0"/>
              <a:t>undertaking</a:t>
            </a:r>
          </a:p>
          <a:p>
            <a:r>
              <a:rPr lang="en-US" dirty="0" smtClean="0"/>
              <a:t>Training multi-layered neural networks became easier </a:t>
            </a:r>
          </a:p>
          <a:p>
            <a:r>
              <a:rPr lang="en-US" dirty="0" smtClean="0"/>
              <a:t>Per-layer trained parameters initialize further training using contrastive divergence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arrives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166847" y="4556315"/>
            <a:ext cx="2895598" cy="385482"/>
            <a:chOff x="8166847" y="4491318"/>
            <a:chExt cx="2895598" cy="385482"/>
          </a:xfrm>
        </p:grpSpPr>
        <p:sp>
          <p:nvSpPr>
            <p:cNvPr id="6" name="Oval 5"/>
            <p:cNvSpPr/>
            <p:nvPr/>
          </p:nvSpPr>
          <p:spPr>
            <a:xfrm>
              <a:off x="8166847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03341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9439835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058399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676963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166847" y="3573783"/>
            <a:ext cx="2895598" cy="385482"/>
            <a:chOff x="8166847" y="4491318"/>
            <a:chExt cx="2895598" cy="385482"/>
          </a:xfrm>
        </p:grpSpPr>
        <p:sp>
          <p:nvSpPr>
            <p:cNvPr id="13" name="Oval 12"/>
            <p:cNvSpPr/>
            <p:nvPr/>
          </p:nvSpPr>
          <p:spPr>
            <a:xfrm>
              <a:off x="8166847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803341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9439835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058399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676963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84777" y="2530291"/>
            <a:ext cx="2895598" cy="385482"/>
            <a:chOff x="8166847" y="4491318"/>
            <a:chExt cx="2895598" cy="385482"/>
          </a:xfrm>
        </p:grpSpPr>
        <p:sp>
          <p:nvSpPr>
            <p:cNvPr id="19" name="Oval 18"/>
            <p:cNvSpPr/>
            <p:nvPr/>
          </p:nvSpPr>
          <p:spPr>
            <a:xfrm>
              <a:off x="8166847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803341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439835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058399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676963" y="4491318"/>
              <a:ext cx="385482" cy="3854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7996518" y="4424292"/>
            <a:ext cx="3209364" cy="618564"/>
          </a:xfrm>
          <a:prstGeom prst="rect">
            <a:avLst/>
          </a:prstGeom>
          <a:solidFill>
            <a:srgbClr val="00B0F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96518" y="3448277"/>
            <a:ext cx="3209364" cy="618564"/>
          </a:xfrm>
          <a:prstGeom prst="rect">
            <a:avLst/>
          </a:prstGeom>
          <a:solidFill>
            <a:srgbClr val="00B0F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96518" y="2413750"/>
            <a:ext cx="3209364" cy="618564"/>
          </a:xfrm>
          <a:prstGeom prst="rect">
            <a:avLst/>
          </a:prstGeom>
          <a:solidFill>
            <a:srgbClr val="00B0F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48682" y="4091288"/>
            <a:ext cx="200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Training layer 1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8682" y="3088558"/>
            <a:ext cx="200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Training layer 2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0789" y="2028926"/>
            <a:ext cx="200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Training layer 3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7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grpId="3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" presetClass="entr" presetSubtype="0" fill="hold" grpId="4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xit" presetSubtype="0" fill="hold" grpId="5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1" presetClass="entr" presetSubtype="0" fill="hold" grpId="2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00"/>
                            </p:stCondLst>
                            <p:childTnLst>
                              <p:par>
                                <p:cTn id="42" presetID="1" presetClass="exit" presetSubtype="0" fill="hold" grpId="3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800"/>
                            </p:stCondLst>
                            <p:childTnLst>
                              <p:par>
                                <p:cTn id="45" presetID="1" presetClass="entr" presetSubtype="0" fill="hold" grpId="4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" presetClass="exit" presetSubtype="0" fill="hold" grpId="5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2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200"/>
                            </p:stCondLst>
                            <p:childTnLst>
                              <p:par>
                                <p:cTn id="63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700"/>
                            </p:stCondLst>
                            <p:childTnLst>
                              <p:par>
                                <p:cTn id="66" presetID="1" presetClass="exit" presetSubtype="0" fill="hold" grpId="3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400"/>
                            </p:stCondLst>
                            <p:childTnLst>
                              <p:par>
                                <p:cTn id="69" presetID="1" presetClass="entr" presetSubtype="0" fill="hold" grpId="4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1" presetClass="exit" presetSubtype="0" fill="hold" grpId="5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7" grpId="0"/>
      <p:bldP spid="27" grpId="1"/>
      <p:bldP spid="28" grpId="0"/>
      <p:bldP spid="28" grpId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Renaissance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5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0720" y="4611904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94567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4" y="4805152"/>
            <a:ext cx="50713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19" y="4805152"/>
            <a:ext cx="52734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81066" y="4805151"/>
            <a:ext cx="4869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1958</a:t>
            </a:r>
            <a:endParaRPr 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Rosenblatt</a:t>
            </a:r>
            <a:endParaRPr lang="en-US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6" y="522040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1960</a:t>
            </a:r>
            <a:endParaRPr 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3" y="3002504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Adaline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Widrow</a:t>
            </a:r>
            <a:r>
              <a:rPr lang="en-US" dirty="0" smtClean="0">
                <a:latin typeface="+mj-lt"/>
              </a:rPr>
              <a:t> and Hoff</a:t>
            </a:r>
            <a:endParaRPr lang="en-US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4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</a:t>
            </a:r>
            <a:r>
              <a:rPr lang="en-US" dirty="0" err="1" smtClean="0">
                <a:latin typeface="+mj-lt"/>
              </a:rPr>
              <a:t>Minsky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Papert</a:t>
            </a:r>
            <a:endParaRPr lang="en-US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91873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2866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1970</a:t>
            </a:r>
            <a:endParaRPr lang="en-US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3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Linnainmaa</a:t>
            </a:r>
            <a:endParaRPr lang="en-US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8495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1974</a:t>
            </a:r>
            <a:endParaRPr lang="en-US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0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Werbos</a:t>
            </a:r>
            <a:endParaRPr lang="en-US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051" y="2558981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Rumelhart</a:t>
            </a:r>
            <a:r>
              <a:rPr lang="en-US" dirty="0" smtClean="0">
                <a:latin typeface="+mj-lt"/>
              </a:rPr>
              <a:t>, Hinton and Williams</a:t>
            </a:r>
            <a:endParaRPr lang="en-US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8223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1986</a:t>
            </a:r>
            <a:endParaRPr lang="en-US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295" y="2783979"/>
            <a:ext cx="3534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LSTM, </a:t>
            </a:r>
            <a:r>
              <a:rPr lang="en-US" dirty="0" err="1" smtClean="0">
                <a:latin typeface="+mj-lt"/>
              </a:rPr>
              <a:t>Hochreiter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Schmidhuber</a:t>
            </a:r>
            <a:endParaRPr lang="en-US" dirty="0"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3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1997</a:t>
            </a:r>
            <a:endParaRPr lang="en-US" dirty="0"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29847" y="2558982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OCR, </a:t>
            </a:r>
            <a:r>
              <a:rPr lang="en-US" dirty="0" err="1" smtClean="0">
                <a:latin typeface="+mj-lt"/>
              </a:rPr>
              <a:t>LeCun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Bottou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Bengio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Haffner</a:t>
            </a:r>
            <a:endParaRPr lang="en-US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6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1998</a:t>
            </a:r>
            <a:endParaRPr lang="en-US" dirty="0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10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2006</a:t>
            </a:r>
            <a:endParaRPr lang="en-US" dirty="0"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29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2013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6" y="2558983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LeCun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Bottou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Bengio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Haffner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9" y="3416572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Deepmind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8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2009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58" y="2783981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, Deng et al.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6" y="2705738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Deep Learning, Hinton, </a:t>
            </a:r>
            <a:r>
              <a:rPr lang="en-US" dirty="0" err="1" smtClean="0">
                <a:latin typeface="+mj-lt"/>
              </a:rPr>
              <a:t>Osindero</a:t>
            </a:r>
            <a:r>
              <a:rPr lang="en-US" dirty="0" smtClean="0">
                <a:latin typeface="+mj-lt"/>
              </a:rPr>
              <a:t>, Teh</a:t>
            </a:r>
            <a:endParaRPr lang="en-US" dirty="0"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8" y="2783979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(154 layers), MSRA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2015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901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2009 the </a:t>
            </a:r>
            <a:r>
              <a:rPr lang="en-US" dirty="0" err="1" smtClean="0"/>
              <a:t>Imagenet</a:t>
            </a:r>
            <a:r>
              <a:rPr lang="en-US" dirty="0" smtClean="0"/>
              <a:t> dataset was published [Deng et al., 2009]</a:t>
            </a:r>
          </a:p>
          <a:p>
            <a:pPr lvl="1"/>
            <a:r>
              <a:rPr lang="en-US" dirty="0" smtClean="0"/>
              <a:t>Collected images for each term of </a:t>
            </a:r>
            <a:r>
              <a:rPr lang="en-US" dirty="0" err="1" smtClean="0"/>
              <a:t>Wordnet</a:t>
            </a:r>
            <a:r>
              <a:rPr lang="en-US" dirty="0"/>
              <a:t> (100,000 classes)</a:t>
            </a:r>
            <a:endParaRPr lang="en-US" dirty="0" smtClean="0"/>
          </a:p>
          <a:p>
            <a:pPr lvl="1"/>
            <a:r>
              <a:rPr lang="en-US" dirty="0" smtClean="0"/>
              <a:t>Tree of concepts organized hierarchically </a:t>
            </a:r>
            <a:endParaRPr lang="en-US" dirty="0"/>
          </a:p>
          <a:p>
            <a:pPr lvl="2"/>
            <a:r>
              <a:rPr lang="en-US" dirty="0" smtClean="0"/>
              <a:t>“ambulance”, “Dalmatian dog”, “Egyptian cat”, …</a:t>
            </a:r>
          </a:p>
          <a:p>
            <a:pPr lvl="1"/>
            <a:r>
              <a:rPr lang="en-US" dirty="0" smtClean="0"/>
              <a:t>About 16 million images annotated by humans</a:t>
            </a:r>
          </a:p>
          <a:p>
            <a:r>
              <a:rPr lang="en-US" dirty="0" err="1" smtClean="0"/>
              <a:t>Imagenet</a:t>
            </a:r>
            <a:r>
              <a:rPr lang="en-US" dirty="0" smtClean="0"/>
              <a:t> Large Scale Visual Recognition Challenge (ILSVRC)</a:t>
            </a:r>
          </a:p>
          <a:p>
            <a:pPr lvl="1"/>
            <a:r>
              <a:rPr lang="en-US" dirty="0" smtClean="0"/>
              <a:t>1 million images</a:t>
            </a:r>
          </a:p>
          <a:p>
            <a:pPr lvl="1"/>
            <a:r>
              <a:rPr lang="en-US" dirty="0" smtClean="0"/>
              <a:t>1,000 classes</a:t>
            </a:r>
          </a:p>
          <a:p>
            <a:pPr lvl="1"/>
            <a:r>
              <a:rPr lang="en-US" dirty="0" smtClean="0"/>
              <a:t>Top-5 and top-1 error </a:t>
            </a:r>
            <a:r>
              <a:rPr lang="en-US" dirty="0" smtClean="0"/>
              <a:t>measured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data, more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 2013 </a:t>
            </a:r>
            <a:r>
              <a:rPr lang="en-US" dirty="0" err="1" smtClean="0"/>
              <a:t>Krizhevsky</a:t>
            </a:r>
            <a:r>
              <a:rPr lang="en-US" dirty="0" smtClean="0"/>
              <a:t>, </a:t>
            </a:r>
            <a:r>
              <a:rPr lang="en-US" dirty="0" err="1" smtClean="0"/>
              <a:t>Sutskever</a:t>
            </a:r>
            <a:r>
              <a:rPr lang="en-US" dirty="0" smtClean="0"/>
              <a:t> and Hinton re-implemented [Krizhevsky2013] a convolutional neural network [LeCun1998]</a:t>
            </a:r>
          </a:p>
          <a:p>
            <a:pPr lvl="1"/>
            <a:r>
              <a:rPr lang="en-US" dirty="0" smtClean="0"/>
              <a:t>Trained on </a:t>
            </a:r>
            <a:r>
              <a:rPr lang="en-US" dirty="0" err="1" smtClean="0"/>
              <a:t>Imagenet</a:t>
            </a:r>
            <a:r>
              <a:rPr lang="en-US" dirty="0" smtClean="0"/>
              <a:t>, </a:t>
            </a:r>
            <a:r>
              <a:rPr lang="en-US" dirty="0" smtClean="0"/>
              <a:t>Two </a:t>
            </a:r>
            <a:r>
              <a:rPr lang="en-US" dirty="0" smtClean="0"/>
              <a:t>GPUs were used for the implementation</a:t>
            </a:r>
          </a:p>
          <a:p>
            <a:r>
              <a:rPr lang="en-US" dirty="0" smtClean="0"/>
              <a:t>Additional tricks</a:t>
            </a:r>
          </a:p>
          <a:p>
            <a:pPr lvl="1"/>
            <a:r>
              <a:rPr lang="en-US" dirty="0" smtClean="0"/>
              <a:t>Rectified Linear Units (</a:t>
            </a:r>
            <a:r>
              <a:rPr lang="en-US" dirty="0" err="1" smtClean="0"/>
              <a:t>ReLU</a:t>
            </a:r>
            <a:r>
              <a:rPr lang="en-US" dirty="0" smtClean="0"/>
              <a:t>) instead of sigmoid or </a:t>
            </a:r>
            <a:r>
              <a:rPr lang="en-US" dirty="0" err="1" smtClean="0"/>
              <a:t>tanh</a:t>
            </a:r>
            <a:endParaRPr lang="en-US" dirty="0" smtClean="0"/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Data augmentation</a:t>
            </a:r>
          </a:p>
          <a:p>
            <a:r>
              <a:rPr lang="en-US" dirty="0" smtClean="0"/>
              <a:t>In the 2013 </a:t>
            </a:r>
            <a:r>
              <a:rPr lang="en-US" dirty="0" err="1" smtClean="0"/>
              <a:t>Imagenet</a:t>
            </a:r>
            <a:r>
              <a:rPr lang="en-US" dirty="0" smtClean="0"/>
              <a:t> Workshop a legendary turmoil</a:t>
            </a:r>
          </a:p>
          <a:p>
            <a:pPr lvl="1"/>
            <a:r>
              <a:rPr lang="en-US" dirty="0" smtClean="0">
                <a:hlinkClick r:id="rId2"/>
              </a:rPr>
              <a:t>Blasted competitors</a:t>
            </a:r>
            <a:r>
              <a:rPr lang="en-US" dirty="0" smtClean="0"/>
              <a:t> by an impressive 16% top-5 </a:t>
            </a:r>
            <a:r>
              <a:rPr lang="en-US" dirty="0" smtClean="0"/>
              <a:t>error, Second </a:t>
            </a:r>
            <a:r>
              <a:rPr lang="en-US" dirty="0" smtClean="0"/>
              <a:t>best around 26%</a:t>
            </a:r>
          </a:p>
          <a:p>
            <a:pPr lvl="1"/>
            <a:r>
              <a:rPr lang="en-US" dirty="0" smtClean="0"/>
              <a:t>Most didn’t even think of NN as remotely </a:t>
            </a:r>
            <a:r>
              <a:rPr lang="en-US" dirty="0" smtClean="0"/>
              <a:t>competitive</a:t>
            </a:r>
          </a:p>
          <a:p>
            <a:r>
              <a:rPr lang="en-US" dirty="0"/>
              <a:t>At the same </a:t>
            </a:r>
            <a:r>
              <a:rPr lang="en-US" dirty="0" smtClean="0"/>
              <a:t>time similar results in the speech recognition community</a:t>
            </a:r>
          </a:p>
          <a:p>
            <a:pPr lvl="1"/>
            <a:r>
              <a:rPr lang="en-US" dirty="0" smtClean="0"/>
              <a:t>One of G</a:t>
            </a:r>
            <a:r>
              <a:rPr lang="en-US" dirty="0"/>
              <a:t>. Hinton </a:t>
            </a:r>
            <a:r>
              <a:rPr lang="en-US" dirty="0" smtClean="0"/>
              <a:t>students collaboration with Microsoft Research, improving state-of-the-art by an impressive amount after years of incremental improvements [Hinton2012]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Alexnet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052" name="Picture 4" descr="http://sinb.github.io/images/imagenet-cnn/cn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92" y="1166468"/>
            <a:ext cx="10439279" cy="49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7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Golden Era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085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0720" y="4611904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94567" y="4611902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67985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61618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5251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8884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6"/>
            <a:endCxn id="7" idx="2"/>
          </p:cNvCxnSpPr>
          <p:nvPr/>
        </p:nvCxnSpPr>
        <p:spPr>
          <a:xfrm>
            <a:off x="573584" y="4805152"/>
            <a:ext cx="50713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2"/>
          </p:cNvCxnSpPr>
          <p:nvPr/>
        </p:nvCxnSpPr>
        <p:spPr>
          <a:xfrm flipV="1">
            <a:off x="1467219" y="4805152"/>
            <a:ext cx="52734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2"/>
          </p:cNvCxnSpPr>
          <p:nvPr/>
        </p:nvCxnSpPr>
        <p:spPr>
          <a:xfrm flipV="1">
            <a:off x="2381066" y="4805151"/>
            <a:ext cx="4869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0" idx="2"/>
          </p:cNvCxnSpPr>
          <p:nvPr/>
        </p:nvCxnSpPr>
        <p:spPr>
          <a:xfrm>
            <a:off x="3254484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4148117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12" idx="2"/>
          </p:cNvCxnSpPr>
          <p:nvPr/>
        </p:nvCxnSpPr>
        <p:spPr>
          <a:xfrm>
            <a:off x="5041750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518921">
            <a:off x="-30983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1958</a:t>
            </a:r>
            <a:endParaRPr 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 rot="18518921">
            <a:off x="-414851" y="2886338"/>
            <a:ext cx="327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Rosenblatt</a:t>
            </a:r>
            <a:endParaRPr lang="en-US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 rot="18518921">
            <a:off x="790806" y="522040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1960</a:t>
            </a:r>
            <a:endParaRPr 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18518921">
            <a:off x="579423" y="3002504"/>
            <a:ext cx="29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Adaline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Widrow</a:t>
            </a:r>
            <a:r>
              <a:rPr lang="en-US" dirty="0" smtClean="0">
                <a:latin typeface="+mj-lt"/>
              </a:rPr>
              <a:t> and Hoff</a:t>
            </a:r>
            <a:endParaRPr lang="en-US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 rot="18518921">
            <a:off x="1490314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Perceptrons, </a:t>
            </a:r>
            <a:r>
              <a:rPr lang="en-US" dirty="0" err="1" smtClean="0">
                <a:latin typeface="+mj-lt"/>
              </a:rPr>
              <a:t>Minsky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Papert</a:t>
            </a:r>
            <a:endParaRPr lang="en-US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 rot="18518921">
            <a:off x="1691873" y="5220403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 rot="18518921">
            <a:off x="2572866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1970</a:t>
            </a:r>
            <a:endParaRPr lang="en-US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 rot="18518921">
            <a:off x="2366349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Linnainmaa</a:t>
            </a:r>
            <a:endParaRPr lang="en-US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8518921">
            <a:off x="3538495" y="5220407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1974</a:t>
            </a:r>
            <a:endParaRPr lang="en-US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 rot="18518921">
            <a:off x="3259066" y="2931134"/>
            <a:ext cx="31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Werbos</a:t>
            </a:r>
            <a:endParaRPr lang="en-US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 rot="18518921">
            <a:off x="4150051" y="2558981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Backpropagation, </a:t>
            </a:r>
            <a:r>
              <a:rPr lang="en-US" dirty="0" err="1" smtClean="0">
                <a:latin typeface="+mj-lt"/>
              </a:rPr>
              <a:t>Rumelhart</a:t>
            </a:r>
            <a:r>
              <a:rPr lang="en-US" dirty="0" smtClean="0">
                <a:latin typeface="+mj-lt"/>
              </a:rPr>
              <a:t>, Hinton and Williams</a:t>
            </a:r>
            <a:endParaRPr lang="en-US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 rot="18518921">
            <a:off x="4408223" y="5220405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1986</a:t>
            </a:r>
            <a:endParaRPr lang="en-US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 rot="18518921">
            <a:off x="4963295" y="2783979"/>
            <a:ext cx="3534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LSTM, </a:t>
            </a:r>
            <a:r>
              <a:rPr lang="en-US" dirty="0" err="1" smtClean="0">
                <a:latin typeface="+mj-lt"/>
              </a:rPr>
              <a:t>Hochreiter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Schmidhuber</a:t>
            </a:r>
            <a:endParaRPr lang="en-US" dirty="0"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 rot="18518921">
            <a:off x="5256643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1997</a:t>
            </a:r>
            <a:endParaRPr lang="en-US" dirty="0"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 rot="18518921">
            <a:off x="5929847" y="2558982"/>
            <a:ext cx="3534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OCR, </a:t>
            </a:r>
            <a:r>
              <a:rPr lang="en-US" dirty="0" err="1" smtClean="0">
                <a:latin typeface="+mj-lt"/>
              </a:rPr>
              <a:t>LeCun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Bottou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Bengio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Haffner</a:t>
            </a:r>
            <a:endParaRPr lang="en-US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 rot="18518921">
            <a:off x="6135196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1998</a:t>
            </a:r>
            <a:endParaRPr lang="en-US" dirty="0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 rot="18518921">
            <a:off x="6966210" y="5220402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2006</a:t>
            </a:r>
            <a:endParaRPr lang="en-US" dirty="0"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8518921">
            <a:off x="8781731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2013</a:t>
            </a:r>
            <a:endParaRPr lang="en-US" dirty="0"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 rot="18518921">
            <a:off x="8589608" y="2558985"/>
            <a:ext cx="353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Alexnet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LeCun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Bottou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Bengio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err="1" smtClean="0">
                <a:latin typeface="+mj-lt"/>
              </a:rPr>
              <a:t>Haffner</a:t>
            </a:r>
            <a:endParaRPr lang="en-US" dirty="0"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 rot="18518921">
            <a:off x="10596473" y="5244185"/>
            <a:ext cx="73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today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 rot="18518921">
            <a:off x="10616318" y="3416571"/>
            <a:ext cx="191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GO, </a:t>
            </a:r>
            <a:r>
              <a:rPr lang="en-US" dirty="0" err="1" smtClean="0">
                <a:solidFill>
                  <a:srgbClr val="FF0000"/>
                </a:solidFill>
                <a:latin typeface="+mj-lt"/>
              </a:rPr>
              <a:t>Deepmind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 rot="18518921">
            <a:off x="7918429" y="522040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2009</a:t>
            </a:r>
            <a:endParaRPr lang="en-US" dirty="0"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 rot="18518921">
            <a:off x="7650860" y="2783983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Imagenet</a:t>
            </a:r>
            <a:r>
              <a:rPr lang="en-US" dirty="0" smtClean="0">
                <a:latin typeface="+mj-lt"/>
              </a:rPr>
              <a:t>, Deng et al.</a:t>
            </a:r>
            <a:endParaRPr lang="en-US" dirty="0">
              <a:latin typeface="+mj-l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442517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150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8229783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123416" y="4611901"/>
            <a:ext cx="386499" cy="386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stCxn id="12" idx="6"/>
            <a:endCxn id="127" idx="2"/>
          </p:cNvCxnSpPr>
          <p:nvPr/>
        </p:nvCxnSpPr>
        <p:spPr>
          <a:xfrm>
            <a:off x="5935383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7" idx="6"/>
            <a:endCxn id="128" idx="2"/>
          </p:cNvCxnSpPr>
          <p:nvPr/>
        </p:nvCxnSpPr>
        <p:spPr>
          <a:xfrm>
            <a:off x="6829016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28" idx="6"/>
            <a:endCxn id="129" idx="2"/>
          </p:cNvCxnSpPr>
          <p:nvPr/>
        </p:nvCxnSpPr>
        <p:spPr>
          <a:xfrm>
            <a:off x="7722649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29" idx="6"/>
            <a:endCxn id="130" idx="2"/>
          </p:cNvCxnSpPr>
          <p:nvPr/>
        </p:nvCxnSpPr>
        <p:spPr>
          <a:xfrm>
            <a:off x="8616282" y="4805151"/>
            <a:ext cx="507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10910678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0017049" y="4611901"/>
            <a:ext cx="386499" cy="3864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4" name="Straight Connector 363"/>
          <p:cNvCxnSpPr>
            <a:stCxn id="130" idx="6"/>
            <a:endCxn id="204" idx="2"/>
          </p:cNvCxnSpPr>
          <p:nvPr/>
        </p:nvCxnSpPr>
        <p:spPr>
          <a:xfrm>
            <a:off x="9509915" y="4805151"/>
            <a:ext cx="507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204" idx="6"/>
            <a:endCxn id="203" idx="2"/>
          </p:cNvCxnSpPr>
          <p:nvPr/>
        </p:nvCxnSpPr>
        <p:spPr>
          <a:xfrm>
            <a:off x="10403548" y="4805151"/>
            <a:ext cx="5071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 rot="18518921">
            <a:off x="6728816" y="2705738"/>
            <a:ext cx="37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Deep Learning, Hinton, </a:t>
            </a:r>
            <a:r>
              <a:rPr lang="en-US" dirty="0" err="1" smtClean="0">
                <a:latin typeface="+mj-lt"/>
              </a:rPr>
              <a:t>Osindero</a:t>
            </a:r>
            <a:r>
              <a:rPr lang="en-US" dirty="0" smtClean="0">
                <a:latin typeface="+mj-lt"/>
              </a:rPr>
              <a:t>, Teh</a:t>
            </a:r>
            <a:endParaRPr lang="en-US" dirty="0">
              <a:latin typeface="+mj-lt"/>
            </a:endParaRPr>
          </a:p>
        </p:txBody>
      </p:sp>
      <p:sp>
        <p:nvSpPr>
          <p:cNvPr id="371" name="TextBox 370"/>
          <p:cNvSpPr txBox="1"/>
          <p:nvPr/>
        </p:nvSpPr>
        <p:spPr>
          <a:xfrm rot="18518921">
            <a:off x="9387927" y="2783978"/>
            <a:ext cx="35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j-lt"/>
              </a:rPr>
              <a:t>Resnet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(154 layers), MSRA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72" name="TextBox 371"/>
          <p:cNvSpPr txBox="1"/>
          <p:nvPr/>
        </p:nvSpPr>
        <p:spPr>
          <a:xfrm rot="18518921">
            <a:off x="9690561" y="5212185"/>
            <a:ext cx="6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2015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2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Learning is almost everywhere </a:t>
            </a:r>
          </a:p>
          <a:p>
            <a:pPr lvl="1"/>
            <a:r>
              <a:rPr lang="en-US" dirty="0" smtClean="0"/>
              <a:t>Object classification</a:t>
            </a:r>
          </a:p>
          <a:p>
            <a:pPr lvl="1"/>
            <a:r>
              <a:rPr lang="en-US" dirty="0" smtClean="0"/>
              <a:t>Object detection, segmentation, pose estimation</a:t>
            </a:r>
          </a:p>
          <a:p>
            <a:pPr lvl="1"/>
            <a:r>
              <a:rPr lang="en-US" dirty="0" smtClean="0"/>
              <a:t>Image captioning, question answering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Some strongholds</a:t>
            </a:r>
          </a:p>
          <a:p>
            <a:pPr lvl="1"/>
            <a:r>
              <a:rPr lang="en-US" dirty="0" smtClean="0"/>
              <a:t>Action classification, action detection</a:t>
            </a:r>
          </a:p>
          <a:p>
            <a:pPr lvl="1"/>
            <a:r>
              <a:rPr lang="en-US" dirty="0" smtClean="0"/>
              <a:t>Object retrieval</a:t>
            </a:r>
          </a:p>
          <a:p>
            <a:pPr lvl="1"/>
            <a:r>
              <a:rPr lang="en-US" dirty="0" smtClean="0"/>
              <a:t>Object tracking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today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4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ILSVC </a:t>
            </a:r>
            <a:r>
              <a:rPr lang="en-US" dirty="0" smtClean="0"/>
              <a:t>Challenge over the last three years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1432879"/>
            <a:ext cx="8952567" cy="4272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1487" y="1041018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8080"/>
                </a:solidFill>
                <a:latin typeface="+mj-lt"/>
              </a:rPr>
              <a:t>CNN based</a:t>
            </a:r>
            <a:r>
              <a:rPr lang="en-US" b="1" dirty="0" smtClean="0">
                <a:latin typeface="+mj-lt"/>
              </a:rPr>
              <a:t>, </a:t>
            </a:r>
            <a:r>
              <a:rPr lang="en-US" b="1" dirty="0" smtClean="0">
                <a:solidFill>
                  <a:srgbClr val="99CCFF"/>
                </a:solidFill>
                <a:latin typeface="+mj-lt"/>
              </a:rPr>
              <a:t>non-CNN based</a:t>
            </a:r>
            <a:endParaRPr lang="en-US" b="1" dirty="0">
              <a:solidFill>
                <a:srgbClr val="99CCFF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1040" y="5932236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Figures taken from Y. </a:t>
            </a:r>
            <a:r>
              <a:rPr lang="en-US" i="1" dirty="0" err="1" smtClean="0">
                <a:latin typeface="+mj-lt"/>
              </a:rPr>
              <a:t>LeCun’s</a:t>
            </a:r>
            <a:r>
              <a:rPr lang="en-US" i="1" dirty="0" smtClean="0">
                <a:latin typeface="+mj-lt"/>
              </a:rPr>
              <a:t> CVPR 2015 plenary talk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03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8057492" cy="4748106"/>
          </a:xfrm>
        </p:spPr>
        <p:txBody>
          <a:bodyPr/>
          <a:lstStyle/>
          <a:p>
            <a:r>
              <a:rPr lang="en-US" dirty="0" smtClean="0"/>
              <a:t>Microsoft Research Asia won the competition with a legendary 150-layered network</a:t>
            </a:r>
          </a:p>
          <a:p>
            <a:r>
              <a:rPr lang="en-US" dirty="0" smtClean="0"/>
              <a:t>Almost superhuman accuracy: only 3.5% error</a:t>
            </a:r>
          </a:p>
          <a:p>
            <a:r>
              <a:rPr lang="en-US" dirty="0" smtClean="0"/>
              <a:t>In comparison last year’s </a:t>
            </a:r>
            <a:r>
              <a:rPr lang="en-US" dirty="0" err="1" smtClean="0"/>
              <a:t>GoogLeNet</a:t>
            </a:r>
            <a:r>
              <a:rPr lang="en-US" dirty="0" smtClean="0"/>
              <a:t> had 22 layers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Latest 2015 ILSVC Challenge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1266" name="Picture 2" descr="https://lh3.googleusercontent.com/9mENFbRHevtyRAHnCaToZWopomljFtKCMvGfY78xr9ESKLOYa9HHRITW62qW39K_qiZwDQFqmH1jRArq8sRjeYMF1yLM27QxalDyb5CbKDAmu-pKfO9GNa3Ru3RZS201ClrSSjEyf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29" y="0"/>
            <a:ext cx="1028631" cy="622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412110" y="1461254"/>
            <a:ext cx="65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2014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12110" y="5722595"/>
            <a:ext cx="65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2015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10064854" y="1645920"/>
            <a:ext cx="43042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064854" y="5913120"/>
            <a:ext cx="88762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328752" y="133226"/>
            <a:ext cx="1456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00B050"/>
                </a:solidFill>
                <a:latin typeface="+mj-lt"/>
              </a:rPr>
              <a:t>Alexnet</a:t>
            </a:r>
            <a:r>
              <a:rPr lang="en-US" dirty="0" smtClean="0">
                <a:solidFill>
                  <a:srgbClr val="00B050"/>
                </a:solidFill>
                <a:latin typeface="+mj-lt"/>
              </a:rPr>
              <a:t>, 2012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>
            <a:off x="9784820" y="317892"/>
            <a:ext cx="43042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Deep Learning in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Computer Vision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Natural Language Processing (NLP)</a:t>
            </a:r>
          </a:p>
          <a:p>
            <a:pPr lvl="1"/>
            <a:r>
              <a:rPr lang="en-US" dirty="0" smtClean="0"/>
              <a:t>Speech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Robotics and AI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Music and the arts!</a:t>
            </a:r>
          </a:p>
          <a:p>
            <a:r>
              <a:rPr lang="en-US" dirty="0" smtClean="0"/>
              <a:t>A </a:t>
            </a:r>
            <a:r>
              <a:rPr lang="en-US" dirty="0"/>
              <a:t>brief history of Neural </a:t>
            </a:r>
            <a:r>
              <a:rPr lang="en-US" dirty="0" smtClean="0"/>
              <a:t>Networks and Deep Learning</a:t>
            </a:r>
          </a:p>
          <a:p>
            <a:r>
              <a:rPr lang="en-US" dirty="0" smtClean="0"/>
              <a:t>Basics of Neural Networks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Last week Google </a:t>
            </a:r>
            <a:r>
              <a:rPr lang="en-US" dirty="0" err="1" smtClean="0"/>
              <a:t>Deepmind</a:t>
            </a:r>
            <a:r>
              <a:rPr lang="en-US" dirty="0"/>
              <a:t> </a:t>
            </a:r>
            <a:r>
              <a:rPr lang="en-US" dirty="0" smtClean="0"/>
              <a:t>beat the European champion in GO</a:t>
            </a:r>
          </a:p>
          <a:p>
            <a:r>
              <a:rPr lang="en-US" dirty="0" smtClean="0"/>
              <a:t>GO is the last stronghold where humans still beat the computers</a:t>
            </a:r>
          </a:p>
          <a:p>
            <a:pPr lvl="1"/>
            <a:r>
              <a:rPr lang="en-US" dirty="0"/>
              <a:t>1,000,000,000,000,000,000,000,000,000,000,000,000,000,000,000,000,000,000,000,000,000,000,000,000,000,000,000,000,000,000,000,000,000,000,000,000,000,000,000,000,000,000,000,000,000,000,000,000,000,000,000,000,000,000,000,000,000 possible </a:t>
            </a:r>
            <a:r>
              <a:rPr lang="en-US" dirty="0" smtClean="0"/>
              <a:t>positions</a:t>
            </a:r>
          </a:p>
          <a:p>
            <a:pPr lvl="1"/>
            <a:r>
              <a:rPr lang="en-US" dirty="0" smtClean="0"/>
              <a:t>Still, doubts are casted whether the game has been “mastered”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err="1" smtClean="0"/>
              <a:t>Deepmind’s</a:t>
            </a:r>
            <a:r>
              <a:rPr lang="en-US" dirty="0" smtClean="0"/>
              <a:t> </a:t>
            </a:r>
            <a:r>
              <a:rPr lang="en-US" dirty="0" err="1" smtClean="0"/>
              <a:t>AlphaGO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9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196" y="2531690"/>
            <a:ext cx="1316702" cy="80334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So, why now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1268" name="Picture 4" descr="http://www.transhumanist.com/volume1/power_0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71" y="865310"/>
            <a:ext cx="6867394" cy="54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2664940" y="3937592"/>
            <a:ext cx="1313034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14320" y="3432886"/>
            <a:ext cx="2499461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14320" y="2709035"/>
            <a:ext cx="2970907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54960" y="1511663"/>
            <a:ext cx="3796257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983081" y="3557088"/>
            <a:ext cx="1250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Perceptron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72095" y="3074486"/>
            <a:ext cx="2160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Backpropagation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51000" y="2299309"/>
            <a:ext cx="1686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OCR with CNN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17147" y="1217841"/>
            <a:ext cx="582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???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1740" y="1704458"/>
            <a:ext cx="286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Object recognition with CNN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814320" y="2059108"/>
            <a:ext cx="3509387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8834294">
            <a:off x="-149046" y="3642703"/>
            <a:ext cx="16471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B050"/>
                </a:solidFill>
                <a:latin typeface="+mj-lt"/>
              </a:rPr>
              <a:t>Loglinear</a:t>
            </a:r>
            <a:endParaRPr lang="en-US" sz="28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42" idx="0"/>
          </p:cNvCxnSpPr>
          <p:nvPr/>
        </p:nvCxnSpPr>
        <p:spPr>
          <a:xfrm flipH="1" flipV="1">
            <a:off x="5080000" y="3942514"/>
            <a:ext cx="2820864" cy="111462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1" idx="1"/>
          </p:cNvCxnSpPr>
          <p:nvPr/>
        </p:nvCxnSpPr>
        <p:spPr>
          <a:xfrm flipH="1" flipV="1">
            <a:off x="5623225" y="3432886"/>
            <a:ext cx="2413335" cy="37787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0" idx="1"/>
          </p:cNvCxnSpPr>
          <p:nvPr/>
        </p:nvCxnSpPr>
        <p:spPr>
          <a:xfrm flipH="1">
            <a:off x="6136641" y="2402266"/>
            <a:ext cx="2047329" cy="31293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8" idx="1"/>
          </p:cNvCxnSpPr>
          <p:nvPr/>
        </p:nvCxnSpPr>
        <p:spPr>
          <a:xfrm flipH="1">
            <a:off x="6651218" y="1571082"/>
            <a:ext cx="1425919" cy="50270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878321" y="896082"/>
            <a:ext cx="490895" cy="61430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077137" y="1109417"/>
            <a:ext cx="2503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  <a:latin typeface="+mj-lt"/>
              </a:rPr>
              <a:t>Imagenet</a:t>
            </a:r>
            <a:r>
              <a:rPr lang="en-US" dirty="0" smtClean="0">
                <a:solidFill>
                  <a:srgbClr val="00B050"/>
                </a:solidFill>
                <a:latin typeface="+mj-lt"/>
              </a:rPr>
              <a:t>: 1,000 classes from real images, 1,000,000 images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937091" y="0"/>
            <a:ext cx="34690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Datasets of everything (captions, question-answering, …), reinforced learning, ???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83970" y="2217600"/>
            <a:ext cx="156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Bank </a:t>
            </a:r>
            <a:r>
              <a:rPr lang="en-US" dirty="0" err="1" smtClean="0">
                <a:solidFill>
                  <a:srgbClr val="00B050"/>
                </a:solidFill>
                <a:latin typeface="+mj-lt"/>
              </a:rPr>
              <a:t>cheques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36560" y="3626093"/>
            <a:ext cx="3509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Parity, negation problems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6146" name="Picture 2" descr="https://upload.wikimedia.org/wikipedia/en/thumb/5/52/Mark_I_perceptron.jpeg/220px-Mark_I_perceptron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196" y="4109857"/>
            <a:ext cx="1696764" cy="20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 rot="16200000">
            <a:off x="7006329" y="4872472"/>
            <a:ext cx="215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Mark I Perceptron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9807239" y="4805680"/>
            <a:ext cx="732977" cy="14164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966960" y="4947328"/>
            <a:ext cx="2300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Potentiometers implement perceptron weights 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6148" name="Picture 4" descr="http://www.gustafsonresearch.com/thesis_html/img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836" y="3377001"/>
            <a:ext cx="1516921" cy="115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pbs.twimg.com/media/BznQlnSIEAA_pY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410" y="477638"/>
            <a:ext cx="1668310" cy="207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30324" y="767660"/>
            <a:ext cx="294655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+mj-lt"/>
              </a:rPr>
              <a:t>1. Better hardware</a:t>
            </a:r>
            <a:endParaRPr lang="en-US" sz="28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070810" y="5436049"/>
            <a:ext cx="294655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+mj-lt"/>
              </a:rPr>
              <a:t>2. Bigger data</a:t>
            </a:r>
            <a:endParaRPr lang="en-US" sz="2800" b="1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10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1" grpId="0"/>
      <p:bldP spid="33" grpId="0"/>
      <p:bldP spid="38" grpId="0"/>
      <p:bldP spid="39" grpId="0"/>
      <p:bldP spid="40" grpId="0"/>
      <p:bldP spid="41" grpId="0"/>
      <p:bldP spid="42" grpId="0"/>
      <p:bldP spid="46" grpId="0"/>
      <p:bldP spid="43" grpId="0" animBg="1"/>
      <p:bldP spid="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Better hardware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Bigger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Better regularization methods, such as dropout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Better optimization protocols, such as batch normalization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So, why now? (2)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5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692" y="594359"/>
            <a:ext cx="3621742" cy="2286000"/>
          </a:xfrm>
        </p:spPr>
        <p:txBody>
          <a:bodyPr/>
          <a:lstStyle/>
          <a:p>
            <a:r>
              <a:rPr lang="en-US" dirty="0" smtClean="0"/>
              <a:t>Deep Learning: The </a:t>
            </a:r>
            <a:r>
              <a:rPr lang="en-US" i="1" dirty="0" smtClean="0"/>
              <a:t>What</a:t>
            </a:r>
            <a:r>
              <a:rPr lang="en-US" dirty="0" smtClean="0"/>
              <a:t> and </a:t>
            </a:r>
            <a:r>
              <a:rPr lang="en-US" i="1" dirty="0" smtClean="0"/>
              <a:t>Why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HOW TO LEARN? – BASIC MODELS, LOSS &amp; ACTIVATION FUNCTIONS,  GRADIENTS - PAGE </a:t>
            </a:r>
            <a:fld id="{CC402A59-E646-435B-B47D-BE0D2A7E34A4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222" name="Picture 6" descr="http://neuralnetworksanddeeplearning.com/images/tikz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33" y="1339532"/>
            <a:ext cx="8221495" cy="40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9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family of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parametric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non-linear </a:t>
                </a:r>
                <a:r>
                  <a:rPr lang="en-US" dirty="0" smtClean="0"/>
                  <a:t>and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hierarchical 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representation learning functions</a:t>
                </a:r>
                <a:r>
                  <a:rPr lang="en-US" dirty="0" smtClean="0"/>
                  <a:t>, which are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massively optimized with stochastic gradient descent </a:t>
                </a:r>
                <a:r>
                  <a:rPr lang="en-US" dirty="0" smtClean="0"/>
                  <a:t>to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encode domain knowledge</a:t>
                </a:r>
                <a:r>
                  <a:rPr lang="en-US" dirty="0" smtClean="0"/>
                  <a:t>, i.e. domain invariances, stationarity.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:input,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: parameters for layer 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(non-)linear function</a:t>
                </a:r>
              </a:p>
              <a:p>
                <a:r>
                  <a:rPr lang="en-US" dirty="0" smtClean="0"/>
                  <a:t>Given training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 find optimal parameters</a:t>
                </a:r>
              </a:p>
              <a:p>
                <a:pPr lvl="1"/>
                <a:endParaRPr lang="en-US" dirty="0" smtClean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)⊆(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1,…,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 r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 story short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pattern recognition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End-to-end learning </a:t>
            </a:r>
            <a:r>
              <a:rPr lang="en-US" dirty="0" smtClean="0">
                <a:sym typeface="Wingdings" panose="05000000000000000000" pitchFamily="2" charset="2"/>
              </a:rPr>
              <a:t> Features are also learned from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080" y="142240"/>
            <a:ext cx="11623040" cy="6720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Representations &amp;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694128" y="2049542"/>
            <a:ext cx="9359952" cy="1107758"/>
            <a:chOff x="1328368" y="2087721"/>
            <a:chExt cx="9359952" cy="1107758"/>
          </a:xfrm>
        </p:grpSpPr>
        <p:sp>
          <p:nvSpPr>
            <p:cNvPr id="6" name="Rectangle 5"/>
            <p:cNvSpPr/>
            <p:nvPr/>
          </p:nvSpPr>
          <p:spPr>
            <a:xfrm>
              <a:off x="4023360" y="2164080"/>
              <a:ext cx="2062480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Hand-crafted</a:t>
              </a:r>
              <a:br>
                <a:rPr lang="en-US" dirty="0" smtClean="0">
                  <a:latin typeface="+mj-lt"/>
                </a:rPr>
              </a:br>
              <a:r>
                <a:rPr lang="en-US" dirty="0" smtClean="0">
                  <a:latin typeface="+mj-lt"/>
                </a:rPr>
                <a:t>Feature Extractor</a:t>
              </a:r>
              <a:endParaRPr lang="en-US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2920" y="2164080"/>
              <a:ext cx="2062480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Separate Trainable  Classifier</a:t>
              </a:r>
              <a:endParaRPr lang="en-US" dirty="0">
                <a:latin typeface="+mj-lt"/>
              </a:endParaRPr>
            </a:p>
          </p:txBody>
        </p:sp>
        <p:cxnSp>
          <p:nvCxnSpPr>
            <p:cNvPr id="9" name="Straight Arrow Connector 8"/>
            <p:cNvCxnSpPr>
              <a:endCxn id="6" idx="1"/>
            </p:cNvCxnSpPr>
            <p:nvPr/>
          </p:nvCxnSpPr>
          <p:spPr>
            <a:xfrm>
              <a:off x="3261360" y="2641600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7" idx="1"/>
            </p:cNvCxnSpPr>
            <p:nvPr/>
          </p:nvCxnSpPr>
          <p:spPr>
            <a:xfrm>
              <a:off x="6085840" y="2641600"/>
              <a:ext cx="767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</p:cNvCxnSpPr>
            <p:nvPr/>
          </p:nvCxnSpPr>
          <p:spPr>
            <a:xfrm>
              <a:off x="8915400" y="2641600"/>
              <a:ext cx="726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0" name="Picture 4" descr="http://i2.cdn.turner.com/cnnnext/dam/assets/150826145932-madagascar-9-lemur-coquerels-super-169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368" y="2087721"/>
              <a:ext cx="1968552" cy="11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9590988" y="2456934"/>
              <a:ext cx="10973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radley Hand ITC" panose="03070402050302030203" pitchFamily="66" charset="0"/>
                </a:rPr>
                <a:t>“Lemur”</a:t>
              </a:r>
              <a:endParaRPr lang="en-US" dirty="0">
                <a:latin typeface="Bradley Hand ITC" panose="03070402050302030203" pitchFamily="66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4389120" y="4560305"/>
            <a:ext cx="2062480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Trainable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Feature Extractor</a:t>
            </a:r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218680" y="4560305"/>
            <a:ext cx="2062480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Trainable  Classifier</a:t>
            </a:r>
            <a:endParaRPr lang="en-US" dirty="0">
              <a:latin typeface="+mj-lt"/>
            </a:endParaRPr>
          </a:p>
        </p:txBody>
      </p:sp>
      <p:cxnSp>
        <p:nvCxnSpPr>
          <p:cNvPr id="24" name="Straight Arrow Connector 23"/>
          <p:cNvCxnSpPr>
            <a:endCxn id="22" idx="1"/>
          </p:cNvCxnSpPr>
          <p:nvPr/>
        </p:nvCxnSpPr>
        <p:spPr>
          <a:xfrm>
            <a:off x="3627120" y="5037825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</p:cNvCxnSpPr>
          <p:nvPr/>
        </p:nvCxnSpPr>
        <p:spPr>
          <a:xfrm>
            <a:off x="9281160" y="5037825"/>
            <a:ext cx="72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http://i2.cdn.turner.com/cnnnext/dam/assets/150826145932-madagascar-9-lemur-coquerels-super-1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28" y="4483946"/>
            <a:ext cx="1968552" cy="11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6451600" y="4978400"/>
            <a:ext cx="767080" cy="120385"/>
            <a:chOff x="6451600" y="4978400"/>
            <a:chExt cx="767080" cy="120385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6451600" y="5098785"/>
              <a:ext cx="7670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6451600" y="4978400"/>
              <a:ext cx="7670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956748" y="4853159"/>
            <a:ext cx="1097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“Lemur”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</a:t>
            </a:r>
            <a:r>
              <a:rPr lang="en-US" dirty="0" err="1" smtClean="0"/>
              <a:t>separability</a:t>
            </a:r>
            <a:r>
              <a:rPr lang="en-US" dirty="0" smtClean="0"/>
              <a:t> of linear machines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3120" y="1276774"/>
                <a:ext cx="5303520" cy="474810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Given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points there are in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dichotomies</a:t>
                </a:r>
              </a:p>
              <a:p>
                <a:r>
                  <a:rPr lang="en-US" dirty="0" smtClean="0"/>
                  <a:t>Only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are linearly separable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the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linearly separable converges to 0 very </a:t>
                </a:r>
                <a:r>
                  <a:rPr lang="en-US" dirty="0" smtClean="0"/>
                  <a:t>fast</a:t>
                </a:r>
              </a:p>
              <a:p>
                <a:r>
                  <a:rPr lang="en-US" dirty="0" smtClean="0"/>
                  <a:t>The chances that a dichotomy is linearly separable is very small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276774"/>
                <a:ext cx="5303520" cy="4748106"/>
              </a:xfrm>
              <a:blipFill rotWithShape="0">
                <a:blip r:embed="rId2"/>
                <a:stretch>
                  <a:fillRect l="-3793" b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/>
          <p:cNvGrpSpPr/>
          <p:nvPr/>
        </p:nvGrpSpPr>
        <p:grpSpPr>
          <a:xfrm>
            <a:off x="8087360" y="3572934"/>
            <a:ext cx="345440" cy="375920"/>
            <a:chOff x="8087360" y="3572934"/>
            <a:chExt cx="345440" cy="375920"/>
          </a:xfrm>
        </p:grpSpPr>
        <p:sp>
          <p:nvSpPr>
            <p:cNvPr id="12" name="Oval 11"/>
            <p:cNvSpPr/>
            <p:nvPr/>
          </p:nvSpPr>
          <p:spPr>
            <a:xfrm>
              <a:off x="8087360" y="3572934"/>
              <a:ext cx="142240" cy="142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0560" y="3572934"/>
              <a:ext cx="142240" cy="142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87360" y="3806614"/>
              <a:ext cx="142240" cy="142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290560" y="3806614"/>
              <a:ext cx="142240" cy="142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/>
          <p:cNvSpPr/>
          <p:nvPr/>
        </p:nvSpPr>
        <p:spPr>
          <a:xfrm>
            <a:off x="8087360" y="417766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290560" y="417766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87360" y="44113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90560" y="44113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87360" y="47669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90560" y="47669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087360" y="500062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90560" y="500062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08736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290560" y="536801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87360" y="560169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90560" y="560169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72744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930640" y="357293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72744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93064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727440" y="4196012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930640" y="4196012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727440" y="4429692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930640" y="4429692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727440" y="47669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930640" y="47669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727440" y="500062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930640" y="500062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727440" y="536801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930640" y="536801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2744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93064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36752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957072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36752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570720" y="380661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367520" y="417766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9570720" y="417766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9367520" y="44113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570720" y="44113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9367520" y="47669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570720" y="47669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9367520" y="500062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570720" y="500062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936752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57072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36752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570720" y="5601693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00760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0210800" y="3572934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00760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210800" y="3806614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007600" y="4196012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210800" y="4196012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007600" y="4429692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210800" y="4429692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007600" y="476694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10800" y="476694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007600" y="5000628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210800" y="5000628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00760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210800" y="536801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00760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210800" y="5601693"/>
            <a:ext cx="142240" cy="1422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8087360" y="4116708"/>
            <a:ext cx="467360" cy="58928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8117840" y="4684043"/>
            <a:ext cx="396240" cy="458825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8016240" y="5324563"/>
            <a:ext cx="355600" cy="36487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8646160" y="3559456"/>
            <a:ext cx="355600" cy="36487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890000" y="4093070"/>
            <a:ext cx="30480" cy="612918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8681720" y="5507002"/>
            <a:ext cx="452120" cy="2564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9349740" y="3660616"/>
            <a:ext cx="302260" cy="3443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9337040" y="4113504"/>
            <a:ext cx="297180" cy="333958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9438640" y="4731942"/>
            <a:ext cx="345440" cy="279507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9438640" y="5455892"/>
            <a:ext cx="274320" cy="371807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9928860" y="3735288"/>
            <a:ext cx="627380" cy="50916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0138611" y="4738299"/>
            <a:ext cx="92509" cy="538274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7020561" y="894079"/>
            <a:ext cx="4415276" cy="2674421"/>
            <a:chOff x="7228861" y="1036320"/>
            <a:chExt cx="3790416" cy="2340500"/>
          </a:xfrm>
        </p:grpSpPr>
        <p:cxnSp>
          <p:nvCxnSpPr>
            <p:cNvPr id="128" name="Straight Arrow Connector 127"/>
            <p:cNvCxnSpPr/>
            <p:nvPr/>
          </p:nvCxnSpPr>
          <p:spPr>
            <a:xfrm flipV="1">
              <a:off x="7782560" y="1036320"/>
              <a:ext cx="0" cy="203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7711440" y="2994115"/>
              <a:ext cx="3068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http://tikalon.com/blog/2011/sigmoid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0" t="3658" r="4811" b="8985"/>
            <a:stretch/>
          </p:blipFill>
          <p:spPr bwMode="auto">
            <a:xfrm flipH="1">
              <a:off x="7791651" y="1299782"/>
              <a:ext cx="2387600" cy="16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Rectangle 136"/>
            <p:cNvSpPr/>
            <p:nvPr/>
          </p:nvSpPr>
          <p:spPr>
            <a:xfrm rot="16200000">
              <a:off x="6410224" y="1862534"/>
              <a:ext cx="21604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Probability of</a:t>
              </a:r>
              <a:br>
                <a:rPr lang="en-US" sz="1400" dirty="0" smtClean="0">
                  <a:latin typeface="+mj-lt"/>
                </a:rPr>
              </a:br>
              <a:r>
                <a:rPr lang="en-US" sz="1400" dirty="0" smtClean="0">
                  <a:latin typeface="+mj-lt"/>
                </a:rPr>
                <a:t> linear separability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148771" y="3069043"/>
              <a:ext cx="8705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#samples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524240" y="3049061"/>
              <a:ext cx="8705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P=N</a:t>
              </a:r>
              <a:endParaRPr lang="en-US" sz="1400" dirty="0">
                <a:latin typeface="+mj-lt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8935720" y="1299782"/>
              <a:ext cx="0" cy="16943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04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3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7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2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6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0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4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7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data distributions and tasks are non-linear</a:t>
            </a:r>
          </a:p>
          <a:p>
            <a:r>
              <a:rPr lang="en-US" dirty="0" smtClean="0"/>
              <a:t>A linear assumption is often convenient, but not necessarily truthful</a:t>
            </a:r>
          </a:p>
          <a:p>
            <a:r>
              <a:rPr lang="en-US" b="1" dirty="0" smtClean="0"/>
              <a:t>Problem:</a:t>
            </a:r>
            <a:r>
              <a:rPr lang="en-US" dirty="0" smtClean="0"/>
              <a:t> How to get non-linear machines without too much effort?</a:t>
            </a:r>
          </a:p>
          <a:p>
            <a:r>
              <a:rPr lang="en-US" b="1" dirty="0" smtClean="0"/>
              <a:t>Solution:</a:t>
            </a:r>
            <a:r>
              <a:rPr lang="en-US" dirty="0" smtClean="0"/>
              <a:t> Make features non-linear</a:t>
            </a:r>
          </a:p>
          <a:p>
            <a:r>
              <a:rPr lang="en-US" dirty="0" smtClean="0"/>
              <a:t>What is a good non-linear feature?</a:t>
            </a:r>
          </a:p>
          <a:p>
            <a:pPr lvl="1"/>
            <a:r>
              <a:rPr lang="en-US" dirty="0" smtClean="0"/>
              <a:t>Polynomials and cross products of the input</a:t>
            </a:r>
          </a:p>
          <a:p>
            <a:pPr lvl="1"/>
            <a:r>
              <a:rPr lang="en-US" dirty="0" smtClean="0"/>
              <a:t>Explicit design of features (SIFT, HOG)?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Non-linearizing linear machines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64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High-dimensional data lie in lower dimensional manifolds</a:t>
            </a:r>
          </a:p>
          <a:p>
            <a:pPr lvl="1"/>
            <a:r>
              <a:rPr lang="en-US" b="1" dirty="0" smtClean="0"/>
              <a:t>Goal:</a:t>
            </a:r>
            <a:r>
              <a:rPr lang="en-US" dirty="0" smtClean="0"/>
              <a:t> discover these lower dimensional manifolds</a:t>
            </a:r>
          </a:p>
          <a:p>
            <a:pPr lvl="1"/>
            <a:r>
              <a:rPr lang="en-US" dirty="0" smtClean="0"/>
              <a:t>These manifolds are most probably highly non-linear</a:t>
            </a:r>
          </a:p>
          <a:p>
            <a:r>
              <a:rPr lang="en-US" b="1" dirty="0" smtClean="0"/>
              <a:t>Hypothesis (1): </a:t>
            </a:r>
            <a:r>
              <a:rPr lang="en-US" dirty="0" smtClean="0"/>
              <a:t>By computing the coordinates of the input (e.g. face image) to this  non-linear manifold data become separable </a:t>
            </a:r>
          </a:p>
          <a:p>
            <a:r>
              <a:rPr lang="en-US" b="1" dirty="0"/>
              <a:t>Hypothesis </a:t>
            </a:r>
            <a:r>
              <a:rPr lang="en-US" b="1" dirty="0" smtClean="0"/>
              <a:t>(2): </a:t>
            </a:r>
            <a:r>
              <a:rPr lang="en-US" dirty="0" smtClean="0"/>
              <a:t>Semantically similar things lie closer together than semantically dissimilar things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Good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6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://cnx.org/resources/77c132fe562992296254918ec6ac4a5092648b5d/isomap_tr_disk_100r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t="12571" r="6146" b="4660"/>
          <a:stretch/>
        </p:blipFill>
        <p:spPr bwMode="auto">
          <a:xfrm>
            <a:off x="7731652" y="2915919"/>
            <a:ext cx="3075140" cy="31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numerical-tours.com/matlab/shapes_7_isomap/index_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8532" r="16430" b="11636"/>
          <a:stretch/>
        </p:blipFill>
        <p:spPr bwMode="auto">
          <a:xfrm>
            <a:off x="1226082" y="2915919"/>
            <a:ext cx="3660877" cy="33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085324"/>
            <a:ext cx="10922000" cy="4748106"/>
          </a:xfrm>
        </p:spPr>
        <p:txBody>
          <a:bodyPr/>
          <a:lstStyle/>
          <a:p>
            <a:r>
              <a:rPr lang="en-US" dirty="0" smtClean="0"/>
              <a:t>Raw data live in huge dimensionalities</a:t>
            </a:r>
          </a:p>
          <a:p>
            <a:r>
              <a:rPr lang="en-US" dirty="0"/>
              <a:t>S</a:t>
            </a:r>
            <a:r>
              <a:rPr lang="en-US" dirty="0" smtClean="0"/>
              <a:t>emantically meaningful raw data prefer lower dimensional manifolds</a:t>
            </a:r>
          </a:p>
          <a:p>
            <a:pPr lvl="1"/>
            <a:r>
              <a:rPr lang="en-US" dirty="0" smtClean="0"/>
              <a:t>Which still live in the same huge dimensionalities</a:t>
            </a:r>
          </a:p>
          <a:p>
            <a:r>
              <a:rPr lang="en-US" dirty="0" smtClean="0"/>
              <a:t>Can we discover this manifold to embed our data 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 manifold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84339" r="89859" b="664"/>
          <a:stretch/>
        </p:blipFill>
        <p:spPr bwMode="auto">
          <a:xfrm>
            <a:off x="1239291" y="3859511"/>
            <a:ext cx="467520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531" r="89861" b="83589"/>
          <a:stretch/>
        </p:blipFill>
        <p:spPr bwMode="auto">
          <a:xfrm>
            <a:off x="4239255" y="4552912"/>
            <a:ext cx="45720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17587" r="89861" b="66533"/>
          <a:stretch/>
        </p:blipFill>
        <p:spPr bwMode="auto">
          <a:xfrm>
            <a:off x="3167703" y="5453633"/>
            <a:ext cx="4470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33172" r="89861" b="50360"/>
          <a:stretch/>
        </p:blipFill>
        <p:spPr bwMode="auto">
          <a:xfrm>
            <a:off x="2632500" y="4101709"/>
            <a:ext cx="46736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66990" r="89859" b="16837"/>
          <a:stretch/>
        </p:blipFill>
        <p:spPr bwMode="auto">
          <a:xfrm>
            <a:off x="2071213" y="5092624"/>
            <a:ext cx="46752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1148080" y="3914297"/>
            <a:ext cx="0" cy="150074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48080" y="5415046"/>
            <a:ext cx="169344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005840" y="5415046"/>
            <a:ext cx="142240" cy="7419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70691" y="5415046"/>
            <a:ext cx="777389" cy="609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32080" y="5372024"/>
            <a:ext cx="1016000" cy="430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Arrow 31"/>
          <p:cNvSpPr/>
          <p:nvPr/>
        </p:nvSpPr>
        <p:spPr>
          <a:xfrm>
            <a:off x="5804916" y="43235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684972" y="3600724"/>
            <a:ext cx="2574337" cy="2317276"/>
          </a:xfrm>
          <a:custGeom>
            <a:avLst/>
            <a:gdLst>
              <a:gd name="connsiteX0" fmla="*/ 2511108 w 2574337"/>
              <a:gd name="connsiteY0" fmla="*/ 1428476 h 2317276"/>
              <a:gd name="connsiteX1" fmla="*/ 2480628 w 2574337"/>
              <a:gd name="connsiteY1" fmla="*/ 635996 h 2317276"/>
              <a:gd name="connsiteX2" fmla="*/ 1617028 w 2574337"/>
              <a:gd name="connsiteY2" fmla="*/ 6076 h 2317276"/>
              <a:gd name="connsiteX3" fmla="*/ 194628 w 2574337"/>
              <a:gd name="connsiteY3" fmla="*/ 381996 h 2317276"/>
              <a:gd name="connsiteX4" fmla="*/ 82868 w 2574337"/>
              <a:gd name="connsiteY4" fmla="*/ 1408156 h 2317276"/>
              <a:gd name="connsiteX5" fmla="*/ 855028 w 2574337"/>
              <a:gd name="connsiteY5" fmla="*/ 2312396 h 2317276"/>
              <a:gd name="connsiteX6" fmla="*/ 1789748 w 2574337"/>
              <a:gd name="connsiteY6" fmla="*/ 1743436 h 2317276"/>
              <a:gd name="connsiteX7" fmla="*/ 1657668 w 2574337"/>
              <a:gd name="connsiteY7" fmla="*/ 1194796 h 2317276"/>
              <a:gd name="connsiteX8" fmla="*/ 1210628 w 2574337"/>
              <a:gd name="connsiteY8" fmla="*/ 1296396 h 2317276"/>
              <a:gd name="connsiteX9" fmla="*/ 1332548 w 2574337"/>
              <a:gd name="connsiteY9" fmla="*/ 1540236 h 231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4337" h="2317276">
                <a:moveTo>
                  <a:pt x="2511108" y="1428476"/>
                </a:moveTo>
                <a:cubicBezTo>
                  <a:pt x="2570374" y="1150769"/>
                  <a:pt x="2629641" y="873063"/>
                  <a:pt x="2480628" y="635996"/>
                </a:cubicBezTo>
                <a:cubicBezTo>
                  <a:pt x="2331615" y="398929"/>
                  <a:pt x="1998028" y="48409"/>
                  <a:pt x="1617028" y="6076"/>
                </a:cubicBezTo>
                <a:cubicBezTo>
                  <a:pt x="1236028" y="-36257"/>
                  <a:pt x="450321" y="148316"/>
                  <a:pt x="194628" y="381996"/>
                </a:cubicBezTo>
                <a:cubicBezTo>
                  <a:pt x="-61065" y="615676"/>
                  <a:pt x="-27199" y="1086423"/>
                  <a:pt x="82868" y="1408156"/>
                </a:cubicBezTo>
                <a:cubicBezTo>
                  <a:pt x="192935" y="1729889"/>
                  <a:pt x="570548" y="2256516"/>
                  <a:pt x="855028" y="2312396"/>
                </a:cubicBezTo>
                <a:cubicBezTo>
                  <a:pt x="1139508" y="2368276"/>
                  <a:pt x="1655975" y="1929703"/>
                  <a:pt x="1789748" y="1743436"/>
                </a:cubicBezTo>
                <a:cubicBezTo>
                  <a:pt x="1923521" y="1557169"/>
                  <a:pt x="1754188" y="1269303"/>
                  <a:pt x="1657668" y="1194796"/>
                </a:cubicBezTo>
                <a:cubicBezTo>
                  <a:pt x="1561148" y="1120289"/>
                  <a:pt x="1264815" y="1238823"/>
                  <a:pt x="1210628" y="1296396"/>
                </a:cubicBezTo>
                <a:cubicBezTo>
                  <a:pt x="1156441" y="1353969"/>
                  <a:pt x="1244494" y="1447102"/>
                  <a:pt x="1332548" y="1540236"/>
                </a:cubicBezTo>
              </a:path>
            </a:pathLst>
          </a:custGeom>
          <a:noFill/>
          <a:ln w="47625">
            <a:solidFill>
              <a:srgbClr val="92D05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84339" r="89859" b="664"/>
          <a:stretch/>
        </p:blipFill>
        <p:spPr bwMode="auto">
          <a:xfrm>
            <a:off x="8929491" y="4146511"/>
            <a:ext cx="467520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0522" r="89705" b="33011"/>
          <a:stretch/>
        </p:blipFill>
        <p:spPr bwMode="auto">
          <a:xfrm>
            <a:off x="2370653" y="3035694"/>
            <a:ext cx="47752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0522" r="89705" b="33011"/>
          <a:stretch/>
        </p:blipFill>
        <p:spPr bwMode="auto">
          <a:xfrm>
            <a:off x="8378648" y="4405591"/>
            <a:ext cx="47752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66990" r="89859" b="16837"/>
          <a:stretch/>
        </p:blipFill>
        <p:spPr bwMode="auto">
          <a:xfrm>
            <a:off x="9584135" y="4249344"/>
            <a:ext cx="46752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17587" r="89861" b="66533"/>
          <a:stretch/>
        </p:blipFill>
        <p:spPr bwMode="auto">
          <a:xfrm>
            <a:off x="10134435" y="3908683"/>
            <a:ext cx="4470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33172" r="89861" b="50360"/>
          <a:stretch/>
        </p:blipFill>
        <p:spPr bwMode="auto">
          <a:xfrm>
            <a:off x="10576544" y="4316411"/>
            <a:ext cx="46736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 rot="16200000">
            <a:off x="459161" y="4339194"/>
            <a:ext cx="1170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Dimension 1</a:t>
            </a:r>
            <a:endParaRPr lang="en-US" sz="1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8879" y="5375710"/>
            <a:ext cx="1170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Dimension 2</a:t>
            </a:r>
            <a:endParaRPr lang="en-US" sz="1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 rot="161838">
            <a:off x="-35703" y="5126284"/>
            <a:ext cx="1170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Dimension n</a:t>
            </a:r>
            <a:endParaRPr lang="en-US" sz="14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3518584" y="4314103"/>
            <a:ext cx="658680" cy="751936"/>
          </a:xfrm>
          <a:prstGeom prst="straightConnector1">
            <a:avLst/>
          </a:prstGeom>
          <a:ln w="4762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586802" y="3394575"/>
            <a:ext cx="500269" cy="2675672"/>
          </a:xfrm>
          <a:prstGeom prst="straightConnector1">
            <a:avLst/>
          </a:prstGeom>
          <a:ln w="4762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https://www.lri.fr/~gcharpia/publis_en_images/faces/AllFin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531" r="89861" b="83589"/>
          <a:stretch/>
        </p:blipFill>
        <p:spPr bwMode="auto">
          <a:xfrm>
            <a:off x="7701281" y="4339647"/>
            <a:ext cx="45720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V="1">
            <a:off x="8076912" y="5683487"/>
            <a:ext cx="2966992" cy="356281"/>
          </a:xfrm>
          <a:prstGeom prst="straightConnector1">
            <a:avLst/>
          </a:prstGeom>
          <a:ln w="4762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82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11277600" cy="4748106"/>
          </a:xfrm>
        </p:spPr>
        <p:txBody>
          <a:bodyPr>
            <a:normAutofit/>
          </a:bodyPr>
          <a:lstStyle/>
          <a:p>
            <a:r>
              <a:rPr lang="en-US" dirty="0" smtClean="0"/>
              <a:t>Taught by Efstratios Gavves, Max Welling, Patrick Putzky (Teaching Assistant)</a:t>
            </a:r>
          </a:p>
          <a:p>
            <a:r>
              <a:rPr lang="en-US" dirty="0" smtClean="0"/>
              <a:t>Course website</a:t>
            </a:r>
          </a:p>
          <a:p>
            <a:pPr lvl="1"/>
            <a:r>
              <a:rPr lang="en-US" dirty="0" smtClean="0">
                <a:hlinkClick r:id="rId2"/>
              </a:rPr>
              <a:t>http://uvadlc.github.io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Lectures, lecture notes, practicals, extra info regarding the course content</a:t>
            </a:r>
            <a:endParaRPr lang="en-US" dirty="0"/>
          </a:p>
          <a:p>
            <a:r>
              <a:rPr lang="en-US" dirty="0" smtClean="0"/>
              <a:t>Classroom website</a:t>
            </a:r>
          </a:p>
          <a:p>
            <a:pPr lvl="1"/>
            <a:r>
              <a:rPr lang="en-US" dirty="0" smtClean="0">
                <a:hlinkClick r:id="rId3"/>
              </a:rPr>
              <a:t>www.piazza.com/university_of_amsterdam/spring2016/uvadlc/home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Participate in a virtual classroom, ask questions to us and your fellow students, get in contact with others, check grades etc.</a:t>
            </a:r>
          </a:p>
          <a:p>
            <a:r>
              <a:rPr lang="en-US" dirty="0" smtClean="0"/>
              <a:t>Email us at</a:t>
            </a:r>
          </a:p>
          <a:p>
            <a:pPr lvl="1"/>
            <a:r>
              <a:rPr lang="en-US" dirty="0" smtClean="0">
                <a:hlinkClick r:id="rId4"/>
              </a:rPr>
              <a:t>uva.deeplearning@gmail.com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we are and how to reach 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2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3" t="16593" r="49750" b="41630"/>
          <a:stretch/>
        </p:blipFill>
        <p:spPr>
          <a:xfrm>
            <a:off x="6716898" y="2629897"/>
            <a:ext cx="3514221" cy="3643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9" t="22074" r="51166" b="44147"/>
          <a:stretch/>
        </p:blipFill>
        <p:spPr>
          <a:xfrm>
            <a:off x="1148080" y="2637378"/>
            <a:ext cx="3576320" cy="35399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good features and bad features, good manifold representations and bad manifold representations</a:t>
            </a:r>
          </a:p>
          <a:p>
            <a:r>
              <a:rPr lang="en-US" dirty="0" smtClean="0"/>
              <a:t>28 pixels x 28 pixels = 784 dimensions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digits manifolds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58565" y="3004496"/>
            <a:ext cx="1927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PCA manifold</a:t>
            </a:r>
            <a:br>
              <a:rPr lang="en-US" dirty="0" smtClean="0">
                <a:solidFill>
                  <a:srgbClr val="00B050"/>
                </a:solidFill>
                <a:latin typeface="+mj-lt"/>
              </a:rPr>
            </a:br>
            <a:r>
              <a:rPr lang="en-US" i="1" dirty="0" smtClean="0">
                <a:solidFill>
                  <a:srgbClr val="00B050"/>
                </a:solidFill>
                <a:latin typeface="+mj-lt"/>
              </a:rPr>
              <a:t>(Two eigenvectors)</a:t>
            </a:r>
            <a:endParaRPr lang="en-US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34087" y="3142995"/>
            <a:ext cx="1565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+mj-lt"/>
              </a:rPr>
              <a:t>t-SNE manifold</a:t>
            </a:r>
            <a:endParaRPr lang="en-US" i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12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7" t="3318" r="30555" b="83052"/>
          <a:stretch/>
        </p:blipFill>
        <p:spPr bwMode="auto">
          <a:xfrm>
            <a:off x="1487511" y="3384793"/>
            <a:ext cx="355600" cy="4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81" b="80616"/>
          <a:stretch/>
        </p:blipFill>
        <p:spPr bwMode="auto">
          <a:xfrm>
            <a:off x="1787231" y="2657843"/>
            <a:ext cx="494665" cy="6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81" b="80616"/>
          <a:stretch/>
        </p:blipFill>
        <p:spPr bwMode="auto">
          <a:xfrm>
            <a:off x="7180764" y="5403780"/>
            <a:ext cx="494665" cy="6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7" t="3318" r="30555" b="83052"/>
          <a:stretch/>
        </p:blipFill>
        <p:spPr bwMode="auto">
          <a:xfrm>
            <a:off x="9757751" y="4746233"/>
            <a:ext cx="355600" cy="4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2" t="5472" b="81787"/>
          <a:stretch/>
        </p:blipFill>
        <p:spPr bwMode="auto">
          <a:xfrm>
            <a:off x="2991511" y="3049006"/>
            <a:ext cx="409574" cy="4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i.ytimg.com/vi/0QI3xgXuB-Q/hq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2" t="5472" b="81787"/>
          <a:stretch/>
        </p:blipFill>
        <p:spPr bwMode="auto">
          <a:xfrm>
            <a:off x="9416782" y="5806139"/>
            <a:ext cx="409574" cy="4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1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58017"/>
            <a:ext cx="10922000" cy="4748106"/>
          </a:xfrm>
        </p:spPr>
        <p:txBody>
          <a:bodyPr/>
          <a:lstStyle/>
          <a:p>
            <a:r>
              <a:rPr lang="en-US" dirty="0" smtClean="0"/>
              <a:t>A pipeline of successive modules</a:t>
            </a:r>
          </a:p>
          <a:p>
            <a:r>
              <a:rPr lang="en-US" dirty="0" smtClean="0"/>
              <a:t>Each module’s output is the input for the next module</a:t>
            </a:r>
          </a:p>
          <a:p>
            <a:r>
              <a:rPr lang="en-US" dirty="0" smtClean="0"/>
              <a:t>Modules produce features of higher and higher abstractions</a:t>
            </a:r>
          </a:p>
          <a:p>
            <a:pPr lvl="1"/>
            <a:r>
              <a:rPr lang="en-US" dirty="0" smtClean="0"/>
              <a:t>Initial modules capture low-level features (e.g. edges or corners)</a:t>
            </a:r>
          </a:p>
          <a:p>
            <a:pPr lvl="1"/>
            <a:r>
              <a:rPr lang="en-US" dirty="0" smtClean="0"/>
              <a:t>Middle modules capture mid-level features (e.g. circles, squares, textures)</a:t>
            </a:r>
          </a:p>
          <a:p>
            <a:pPr lvl="1"/>
            <a:r>
              <a:rPr lang="en-US" dirty="0" smtClean="0"/>
              <a:t>Last modules capture high level, class specific features (e.g. face detector)</a:t>
            </a:r>
          </a:p>
          <a:p>
            <a:r>
              <a:rPr lang="en-US" dirty="0" smtClean="0"/>
              <a:t>Preferably, input as raw as possible</a:t>
            </a:r>
          </a:p>
          <a:p>
            <a:pPr lvl="1"/>
            <a:r>
              <a:rPr lang="en-US" dirty="0" smtClean="0"/>
              <a:t>Pixels for computer vision, words for NLP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End-to-end learning of feature hierarchies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76192" y="5143421"/>
            <a:ext cx="1084528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Initial modules</a:t>
            </a:r>
            <a:endParaRPr lang="en-US" dirty="0">
              <a:latin typeface="+mj-lt"/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3914192" y="5620941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5760720" y="5620941"/>
            <a:ext cx="47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://i2.cdn.turner.com/cnnnext/dam/assets/150826145932-madagascar-9-lemur-coquerels-super-1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067062"/>
            <a:ext cx="1968552" cy="11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390432" y="5436275"/>
            <a:ext cx="1097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“Lemur”</a:t>
            </a:r>
            <a:endParaRPr lang="en-US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9696" y="5143421"/>
            <a:ext cx="1084528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Middle modules</a:t>
            </a:r>
            <a:endParaRPr lang="en-US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820064" y="5143421"/>
            <a:ext cx="1084528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Last modules</a:t>
            </a:r>
            <a:endParaRPr lang="en-US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342544" y="5570141"/>
            <a:ext cx="47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328276" y="5706468"/>
            <a:ext cx="506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760720" y="5747108"/>
            <a:ext cx="48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18860" y="5566689"/>
            <a:ext cx="47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904592" y="5703016"/>
            <a:ext cx="506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 rot="18937468">
            <a:off x="5493271" y="4771649"/>
            <a:ext cx="1483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+mj-lt"/>
              </a:rPr>
              <a:t>Training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 rot="18937468">
            <a:off x="7077584" y="4689576"/>
            <a:ext cx="1483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+mj-lt"/>
              </a:rPr>
              <a:t>Training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 rot="18937468">
            <a:off x="8701657" y="4723394"/>
            <a:ext cx="1483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+mj-lt"/>
              </a:rPr>
              <a:t>Training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884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s://upload.wikimedia.org/wikipedia/commons/0/03/BillyMills_Crossing_Finish_Line_1964Olymp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72" y="3600150"/>
            <a:ext cx="3458102" cy="27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6339840" cy="474810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Manually designed features</a:t>
            </a:r>
          </a:p>
          <a:p>
            <a:pPr lvl="1"/>
            <a:r>
              <a:rPr lang="en-US" dirty="0" smtClean="0"/>
              <a:t>Often take a lot of time to come up with and implement</a:t>
            </a:r>
          </a:p>
          <a:p>
            <a:pPr lvl="1"/>
            <a:r>
              <a:rPr lang="en-US" dirty="0" smtClean="0"/>
              <a:t>Often take a lot of time to validate</a:t>
            </a:r>
          </a:p>
          <a:p>
            <a:pPr lvl="1"/>
            <a:r>
              <a:rPr lang="en-US" dirty="0" smtClean="0"/>
              <a:t>Often they are incomplete, as one cannot know if they are optimal for the task</a:t>
            </a:r>
          </a:p>
          <a:p>
            <a:r>
              <a:rPr lang="en-US" dirty="0" smtClean="0"/>
              <a:t>Learned features</a:t>
            </a:r>
          </a:p>
          <a:p>
            <a:pPr lvl="1"/>
            <a:r>
              <a:rPr lang="en-US" dirty="0" smtClean="0"/>
              <a:t>Are easy to adapt</a:t>
            </a:r>
          </a:p>
          <a:p>
            <a:pPr lvl="1"/>
            <a:r>
              <a:rPr lang="en-US" dirty="0" smtClean="0"/>
              <a:t>Very compact and specific to the task at hand</a:t>
            </a:r>
          </a:p>
          <a:p>
            <a:pPr lvl="1"/>
            <a:r>
              <a:rPr lang="en-US" dirty="0" smtClean="0"/>
              <a:t>Given a basic architecture in mind, it is relatively easy and fast to optimize</a:t>
            </a:r>
          </a:p>
          <a:p>
            <a:r>
              <a:rPr lang="en-US" dirty="0" smtClean="0"/>
              <a:t>Time spent </a:t>
            </a:r>
            <a:r>
              <a:rPr lang="en-US" dirty="0"/>
              <a:t>for </a:t>
            </a:r>
            <a:r>
              <a:rPr lang="en-US" u="sng" dirty="0"/>
              <a:t>designing features</a:t>
            </a:r>
            <a:r>
              <a:rPr lang="en-US" dirty="0"/>
              <a:t> </a:t>
            </a:r>
            <a:r>
              <a:rPr lang="en-US" dirty="0" smtClean="0"/>
              <a:t>now </a:t>
            </a:r>
            <a:r>
              <a:rPr lang="en-US" dirty="0"/>
              <a:t>spent for </a:t>
            </a:r>
            <a:r>
              <a:rPr lang="en-US" u="sng" dirty="0"/>
              <a:t>designing </a:t>
            </a:r>
            <a:r>
              <a:rPr lang="en-US" u="sng" dirty="0" smtClean="0"/>
              <a:t>architectures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learn the features?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4338" name="Picture 2" descr="http://www.extremetech.com/wp-content/uploads/2012/08/Woman-in-Nike-TurboSpeed-su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527" y="895560"/>
            <a:ext cx="3455247" cy="25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18937468">
            <a:off x="7188246" y="3216284"/>
            <a:ext cx="623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v</a:t>
            </a:r>
            <a:r>
              <a:rPr lang="en-US" sz="3200" dirty="0" smtClean="0">
                <a:latin typeface="+mj-lt"/>
              </a:rPr>
              <a:t>s.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57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(Convolutional) neural networks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Autoencoders, layer-by-layer training</a:t>
            </a:r>
          </a:p>
          <a:p>
            <a:r>
              <a:rPr lang="en-US" dirty="0" smtClean="0"/>
              <a:t>Self-supervised learning</a:t>
            </a:r>
          </a:p>
          <a:p>
            <a:pPr lvl="1"/>
            <a:r>
              <a:rPr lang="en-US" dirty="0"/>
              <a:t>A mix of </a:t>
            </a:r>
            <a:r>
              <a:rPr lang="en-US" dirty="0" smtClean="0"/>
              <a:t>supervised and unsupervised learning</a:t>
            </a:r>
          </a:p>
          <a:p>
            <a:r>
              <a:rPr lang="en-US" dirty="0" smtClean="0"/>
              <a:t>Reinforcement learning</a:t>
            </a:r>
          </a:p>
          <a:p>
            <a:pPr lvl="1"/>
            <a:r>
              <a:rPr lang="en-US" dirty="0" smtClean="0"/>
              <a:t>Learn </a:t>
            </a:r>
            <a:r>
              <a:rPr lang="en-US" dirty="0" smtClean="0"/>
              <a:t>from noisy, delayed rewards from your environment</a:t>
            </a:r>
          </a:p>
          <a:p>
            <a:pPr lvl="1"/>
            <a:r>
              <a:rPr lang="en-US" dirty="0" smtClean="0"/>
              <a:t>Perform actions in your environment, so as to make decisions what data to collect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888411" y="947411"/>
            <a:ext cx="3356420" cy="2544293"/>
            <a:chOff x="7903090" y="948374"/>
            <a:chExt cx="3356420" cy="2544293"/>
          </a:xfrm>
        </p:grpSpPr>
        <p:sp>
          <p:nvSpPr>
            <p:cNvPr id="6" name="TextBox 5"/>
            <p:cNvSpPr txBox="1"/>
            <p:nvPr/>
          </p:nvSpPr>
          <p:spPr>
            <a:xfrm>
              <a:off x="8473371" y="948374"/>
              <a:ext cx="2215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Bradley Hand ITC" panose="03070402050302030203" pitchFamily="66" charset="0"/>
                </a:rPr>
                <a:t>Is this a dog or a cat?</a:t>
              </a:r>
              <a:endParaRPr lang="en-US" dirty="0">
                <a:latin typeface="Bradley Hand ITC" panose="03070402050302030203" pitchFamily="66" charset="0"/>
              </a:endParaRPr>
            </a:p>
          </p:txBody>
        </p:sp>
        <p:pic>
          <p:nvPicPr>
            <p:cNvPr id="7" name="Picture 2" descr="http://s2.favim.com/orig/37/animal-bulldog-couch-cute-dog-Favim.com-29962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90" y="1317706"/>
              <a:ext cx="3356420" cy="217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7888411" y="947411"/>
            <a:ext cx="3356420" cy="2544293"/>
            <a:chOff x="4546670" y="383749"/>
            <a:chExt cx="3356420" cy="2544293"/>
          </a:xfrm>
        </p:grpSpPr>
        <p:pic>
          <p:nvPicPr>
            <p:cNvPr id="11" name="Picture 2" descr="http://s2.favim.com/orig/37/animal-bulldog-couch-cute-dog-Favim.com-29962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670" y="753081"/>
              <a:ext cx="3356420" cy="217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091560" y="383749"/>
              <a:ext cx="2498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Bradley Hand ITC" panose="03070402050302030203" pitchFamily="66" charset="0"/>
                </a:rPr>
                <a:t>Reconstruct this image</a:t>
              </a:r>
              <a:endParaRPr lang="en-US" dirty="0"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888411" y="1316743"/>
            <a:ext cx="3356420" cy="2174961"/>
            <a:chOff x="7485041" y="3849919"/>
            <a:chExt cx="3356420" cy="2174961"/>
          </a:xfrm>
        </p:grpSpPr>
        <p:pic>
          <p:nvPicPr>
            <p:cNvPr id="13" name="Picture 2" descr="http://s2.favim.com/orig/37/animal-bulldog-couch-cute-dog-Favim.com-29962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5041" y="3849919"/>
              <a:ext cx="3356420" cy="217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9507730" y="4663896"/>
              <a:ext cx="419131" cy="416101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968225" y="4183309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581300" y="4139471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174125" y="4279190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941708" y="4792208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19897" y="4782616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088599" y="5375372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640230" y="5334440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40845" y="5468590"/>
              <a:ext cx="419131" cy="416101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97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Feedforward</a:t>
            </a:r>
            <a:endParaRPr lang="en-US" dirty="0" smtClean="0"/>
          </a:p>
          <a:p>
            <a:pPr lvl="1"/>
            <a:r>
              <a:rPr lang="en-US" dirty="0" smtClean="0"/>
              <a:t>(Convolutional) neural networks</a:t>
            </a:r>
          </a:p>
          <a:p>
            <a:r>
              <a:rPr lang="en-US" dirty="0" smtClean="0"/>
              <a:t>Feedback</a:t>
            </a:r>
          </a:p>
          <a:p>
            <a:pPr lvl="1"/>
            <a:r>
              <a:rPr lang="en-US" dirty="0" smtClean="0"/>
              <a:t>Deconvolutional networks</a:t>
            </a:r>
          </a:p>
          <a:p>
            <a:r>
              <a:rPr lang="en-US" dirty="0" smtClean="0"/>
              <a:t>Bi-directional</a:t>
            </a:r>
          </a:p>
          <a:p>
            <a:pPr lvl="1"/>
            <a:r>
              <a:rPr lang="en-US" dirty="0" smtClean="0"/>
              <a:t>Deep Boltzmann Machines, stacked autoencoders</a:t>
            </a:r>
          </a:p>
          <a:p>
            <a:r>
              <a:rPr lang="en-US" dirty="0"/>
              <a:t>Sequence based</a:t>
            </a:r>
          </a:p>
          <a:p>
            <a:pPr lvl="1"/>
            <a:r>
              <a:rPr lang="en-US" dirty="0"/>
              <a:t>RNNs, LSTMs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architectures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6144582" y="1861168"/>
            <a:ext cx="4228400" cy="955040"/>
            <a:chOff x="7439712" y="1465501"/>
            <a:chExt cx="4228400" cy="955040"/>
          </a:xfrm>
        </p:grpSpPr>
        <p:sp>
          <p:nvSpPr>
            <p:cNvPr id="9" name="Rectangle 8"/>
            <p:cNvSpPr/>
            <p:nvPr/>
          </p:nvSpPr>
          <p:spPr>
            <a:xfrm>
              <a:off x="7439712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13216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583584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15" name="Straight Arrow Connector 14"/>
            <p:cNvCxnSpPr>
              <a:stCxn id="9" idx="3"/>
              <a:endCxn id="10" idx="1"/>
            </p:cNvCxnSpPr>
            <p:nvPr/>
          </p:nvCxnSpPr>
          <p:spPr>
            <a:xfrm>
              <a:off x="8524240" y="1943021"/>
              <a:ext cx="488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3"/>
              <a:endCxn id="11" idx="1"/>
            </p:cNvCxnSpPr>
            <p:nvPr/>
          </p:nvCxnSpPr>
          <p:spPr>
            <a:xfrm>
              <a:off x="10097744" y="1943021"/>
              <a:ext cx="48584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rot="16200000">
            <a:off x="7769192" y="1862736"/>
            <a:ext cx="4228400" cy="955040"/>
            <a:chOff x="7439712" y="2923967"/>
            <a:chExt cx="4228400" cy="955040"/>
          </a:xfrm>
        </p:grpSpPr>
        <p:sp>
          <p:nvSpPr>
            <p:cNvPr id="20" name="Rectangle 19"/>
            <p:cNvSpPr/>
            <p:nvPr/>
          </p:nvSpPr>
          <p:spPr>
            <a:xfrm>
              <a:off x="7439712" y="292396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013216" y="292396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583584" y="292396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23" name="Straight Arrow Connector 22"/>
            <p:cNvCxnSpPr>
              <a:stCxn id="20" idx="3"/>
              <a:endCxn id="21" idx="1"/>
            </p:cNvCxnSpPr>
            <p:nvPr/>
          </p:nvCxnSpPr>
          <p:spPr>
            <a:xfrm>
              <a:off x="8524240" y="3401487"/>
              <a:ext cx="488976" cy="0"/>
            </a:xfrm>
            <a:prstGeom prst="straightConnector1">
              <a:avLst/>
            </a:prstGeom>
            <a:ln w="635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1" idx="3"/>
              <a:endCxn id="22" idx="1"/>
            </p:cNvCxnSpPr>
            <p:nvPr/>
          </p:nvCxnSpPr>
          <p:spPr>
            <a:xfrm>
              <a:off x="10097744" y="3401487"/>
              <a:ext cx="485840" cy="0"/>
            </a:xfrm>
            <a:prstGeom prst="straightConnector1">
              <a:avLst/>
            </a:prstGeom>
            <a:ln w="635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16200000">
            <a:off x="9393803" y="1862736"/>
            <a:ext cx="4228400" cy="955040"/>
            <a:chOff x="7439712" y="4356527"/>
            <a:chExt cx="4228400" cy="955040"/>
          </a:xfrm>
        </p:grpSpPr>
        <p:sp>
          <p:nvSpPr>
            <p:cNvPr id="25" name="Rectangle 24"/>
            <p:cNvSpPr/>
            <p:nvPr/>
          </p:nvSpPr>
          <p:spPr>
            <a:xfrm>
              <a:off x="7439712" y="435652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013216" y="435652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583584" y="4356527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28" name="Straight Arrow Connector 27"/>
            <p:cNvCxnSpPr>
              <a:stCxn id="25" idx="3"/>
              <a:endCxn id="26" idx="1"/>
            </p:cNvCxnSpPr>
            <p:nvPr/>
          </p:nvCxnSpPr>
          <p:spPr>
            <a:xfrm>
              <a:off x="8524240" y="4834047"/>
              <a:ext cx="488976" cy="0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6" idx="3"/>
              <a:endCxn id="27" idx="1"/>
            </p:cNvCxnSpPr>
            <p:nvPr/>
          </p:nvCxnSpPr>
          <p:spPr>
            <a:xfrm>
              <a:off x="10097744" y="4834047"/>
              <a:ext cx="485840" cy="0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7781262" y="4760580"/>
            <a:ext cx="4228400" cy="955040"/>
            <a:chOff x="7439712" y="1465501"/>
            <a:chExt cx="4228400" cy="955040"/>
          </a:xfrm>
        </p:grpSpPr>
        <p:sp>
          <p:nvSpPr>
            <p:cNvPr id="37" name="Rectangle 36"/>
            <p:cNvSpPr/>
            <p:nvPr/>
          </p:nvSpPr>
          <p:spPr>
            <a:xfrm>
              <a:off x="7439712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013216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583584" y="1465501"/>
              <a:ext cx="1084528" cy="955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40" name="Straight Arrow Connector 39"/>
            <p:cNvCxnSpPr>
              <a:stCxn id="37" idx="3"/>
              <a:endCxn id="38" idx="1"/>
            </p:cNvCxnSpPr>
            <p:nvPr/>
          </p:nvCxnSpPr>
          <p:spPr>
            <a:xfrm>
              <a:off x="8524240" y="1943021"/>
              <a:ext cx="488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8" idx="3"/>
              <a:endCxn id="39" idx="1"/>
            </p:cNvCxnSpPr>
            <p:nvPr/>
          </p:nvCxnSpPr>
          <p:spPr>
            <a:xfrm>
              <a:off x="10097744" y="1943021"/>
              <a:ext cx="48584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5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networks in a nutshell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6163388" y="4312024"/>
            <a:ext cx="2115671" cy="1138518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758152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746357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734562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722767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710972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699177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87382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768395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756600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44805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733010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21215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09420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697625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788881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77086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65291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753496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741701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729906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718111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809367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797572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785777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773982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762187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750392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738597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778638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766843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755048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743253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731458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719663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707868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799124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787329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775534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763739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751944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740149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728354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819610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807815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796020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784225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772430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760635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748840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806263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794468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782673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770878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759083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792916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781121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>
            <a:off x="769326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779569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>
            <a:off x="655722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/>
          <p:cNvSpPr/>
          <p:nvPr/>
        </p:nvSpPr>
        <p:spPr>
          <a:xfrm>
            <a:off x="665965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/>
        </p:nvSpPr>
        <p:spPr>
          <a:xfrm>
            <a:off x="654170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/>
          <p:cNvSpPr/>
          <p:nvPr/>
        </p:nvSpPr>
        <p:spPr>
          <a:xfrm>
            <a:off x="642375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/>
        </p:nvSpPr>
        <p:spPr>
          <a:xfrm>
            <a:off x="676208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/>
          <p:cNvSpPr/>
          <p:nvPr/>
        </p:nvSpPr>
        <p:spPr>
          <a:xfrm>
            <a:off x="664413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/>
          <p:cNvSpPr/>
          <p:nvPr/>
        </p:nvSpPr>
        <p:spPr>
          <a:xfrm>
            <a:off x="652618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/>
        </p:nvSpPr>
        <p:spPr>
          <a:xfrm>
            <a:off x="640823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/>
          <p:cNvSpPr/>
          <p:nvPr/>
        </p:nvSpPr>
        <p:spPr>
          <a:xfrm>
            <a:off x="629028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/>
          <p:cNvSpPr/>
          <p:nvPr/>
        </p:nvSpPr>
        <p:spPr>
          <a:xfrm>
            <a:off x="686451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/>
          <p:cNvSpPr/>
          <p:nvPr/>
        </p:nvSpPr>
        <p:spPr>
          <a:xfrm>
            <a:off x="674656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/>
        </p:nvSpPr>
        <p:spPr>
          <a:xfrm>
            <a:off x="662861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/>
          <p:cNvSpPr/>
          <p:nvPr/>
        </p:nvSpPr>
        <p:spPr>
          <a:xfrm>
            <a:off x="651066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>
            <a:off x="639271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/>
        </p:nvSpPr>
        <p:spPr>
          <a:xfrm>
            <a:off x="627476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/>
          <p:cNvSpPr/>
          <p:nvPr/>
        </p:nvSpPr>
        <p:spPr>
          <a:xfrm>
            <a:off x="615681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706937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695142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683347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/>
          <p:cNvSpPr/>
          <p:nvPr/>
        </p:nvSpPr>
        <p:spPr>
          <a:xfrm>
            <a:off x="671552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/>
        </p:nvSpPr>
        <p:spPr>
          <a:xfrm>
            <a:off x="659757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/>
          <p:cNvSpPr/>
          <p:nvPr/>
        </p:nvSpPr>
        <p:spPr>
          <a:xfrm>
            <a:off x="647962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/>
          <p:cNvSpPr/>
          <p:nvPr/>
        </p:nvSpPr>
        <p:spPr>
          <a:xfrm>
            <a:off x="636167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727423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715628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703833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692038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680243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668448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656653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696694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684899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673104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661309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649514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637719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625924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/>
          <p:cNvSpPr/>
          <p:nvPr/>
        </p:nvSpPr>
        <p:spPr>
          <a:xfrm>
            <a:off x="717180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>
            <a:off x="705385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693590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/>
          <p:cNvSpPr/>
          <p:nvPr/>
        </p:nvSpPr>
        <p:spPr>
          <a:xfrm>
            <a:off x="681795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670000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658205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646410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737666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725871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714076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/>
        </p:nvSpPr>
        <p:spPr>
          <a:xfrm>
            <a:off x="702281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690486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/>
          <p:cNvSpPr/>
          <p:nvPr/>
        </p:nvSpPr>
        <p:spPr>
          <a:xfrm>
            <a:off x="678691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666896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7479096" y="43645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7361147" y="45374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243197" y="47103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7125247" y="48832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>
            <a:off x="7007297" y="50561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6889347" y="52290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6771397" y="54020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Data 199"/>
          <p:cNvSpPr/>
          <p:nvPr/>
        </p:nvSpPr>
        <p:spPr>
          <a:xfrm>
            <a:off x="6471226" y="3156009"/>
            <a:ext cx="1525494" cy="820923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Oval 642"/>
          <p:cNvSpPr/>
          <p:nvPr/>
        </p:nvSpPr>
        <p:spPr>
          <a:xfrm>
            <a:off x="679065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/>
        </p:nvSpPr>
        <p:spPr>
          <a:xfrm>
            <a:off x="667270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Oval 634"/>
          <p:cNvSpPr/>
          <p:nvPr/>
        </p:nvSpPr>
        <p:spPr>
          <a:xfrm>
            <a:off x="699551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Oval 635"/>
          <p:cNvSpPr/>
          <p:nvPr/>
        </p:nvSpPr>
        <p:spPr>
          <a:xfrm>
            <a:off x="687756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Oval 636"/>
          <p:cNvSpPr/>
          <p:nvPr/>
        </p:nvSpPr>
        <p:spPr>
          <a:xfrm>
            <a:off x="675961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/>
          <p:cNvSpPr/>
          <p:nvPr/>
        </p:nvSpPr>
        <p:spPr>
          <a:xfrm>
            <a:off x="664166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Oval 638"/>
          <p:cNvSpPr/>
          <p:nvPr/>
        </p:nvSpPr>
        <p:spPr>
          <a:xfrm>
            <a:off x="652371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Oval 626"/>
          <p:cNvSpPr/>
          <p:nvPr/>
        </p:nvSpPr>
        <p:spPr>
          <a:xfrm>
            <a:off x="720037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Oval 627"/>
          <p:cNvSpPr/>
          <p:nvPr/>
        </p:nvSpPr>
        <p:spPr>
          <a:xfrm>
            <a:off x="708242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Oval 628"/>
          <p:cNvSpPr/>
          <p:nvPr/>
        </p:nvSpPr>
        <p:spPr>
          <a:xfrm>
            <a:off x="696447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Oval 629"/>
          <p:cNvSpPr/>
          <p:nvPr/>
        </p:nvSpPr>
        <p:spPr>
          <a:xfrm>
            <a:off x="684652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Oval 630"/>
          <p:cNvSpPr/>
          <p:nvPr/>
        </p:nvSpPr>
        <p:spPr>
          <a:xfrm>
            <a:off x="672857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/>
          <p:cNvSpPr/>
          <p:nvPr/>
        </p:nvSpPr>
        <p:spPr>
          <a:xfrm>
            <a:off x="689308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Oval 619"/>
          <p:cNvSpPr/>
          <p:nvPr/>
        </p:nvSpPr>
        <p:spPr>
          <a:xfrm>
            <a:off x="677513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/>
          <p:cNvSpPr/>
          <p:nvPr/>
        </p:nvSpPr>
        <p:spPr>
          <a:xfrm>
            <a:off x="665718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Oval 621"/>
          <p:cNvSpPr/>
          <p:nvPr/>
        </p:nvSpPr>
        <p:spPr>
          <a:xfrm>
            <a:off x="653923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Oval 610"/>
          <p:cNvSpPr/>
          <p:nvPr/>
        </p:nvSpPr>
        <p:spPr>
          <a:xfrm>
            <a:off x="709794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Oval 611"/>
          <p:cNvSpPr/>
          <p:nvPr/>
        </p:nvSpPr>
        <p:spPr>
          <a:xfrm>
            <a:off x="697999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Oval 612"/>
          <p:cNvSpPr/>
          <p:nvPr/>
        </p:nvSpPr>
        <p:spPr>
          <a:xfrm>
            <a:off x="686204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Oval 613"/>
          <p:cNvSpPr/>
          <p:nvPr/>
        </p:nvSpPr>
        <p:spPr>
          <a:xfrm>
            <a:off x="674409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Oval 614"/>
          <p:cNvSpPr/>
          <p:nvPr/>
        </p:nvSpPr>
        <p:spPr>
          <a:xfrm>
            <a:off x="662614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Oval 602"/>
          <p:cNvSpPr/>
          <p:nvPr/>
        </p:nvSpPr>
        <p:spPr>
          <a:xfrm>
            <a:off x="730280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Oval 603"/>
          <p:cNvSpPr/>
          <p:nvPr/>
        </p:nvSpPr>
        <p:spPr>
          <a:xfrm>
            <a:off x="718485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/>
          <p:cNvSpPr/>
          <p:nvPr/>
        </p:nvSpPr>
        <p:spPr>
          <a:xfrm>
            <a:off x="706690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Oval 605"/>
          <p:cNvSpPr/>
          <p:nvPr/>
        </p:nvSpPr>
        <p:spPr>
          <a:xfrm>
            <a:off x="694895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Oval 606"/>
          <p:cNvSpPr/>
          <p:nvPr/>
        </p:nvSpPr>
        <p:spPr>
          <a:xfrm>
            <a:off x="683100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Oval 594"/>
          <p:cNvSpPr/>
          <p:nvPr/>
        </p:nvSpPr>
        <p:spPr>
          <a:xfrm>
            <a:off x="740523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/>
          <p:cNvSpPr/>
          <p:nvPr/>
        </p:nvSpPr>
        <p:spPr>
          <a:xfrm>
            <a:off x="728728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Oval 596"/>
          <p:cNvSpPr/>
          <p:nvPr/>
        </p:nvSpPr>
        <p:spPr>
          <a:xfrm>
            <a:off x="716933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Oval 597"/>
          <p:cNvSpPr/>
          <p:nvPr/>
        </p:nvSpPr>
        <p:spPr>
          <a:xfrm>
            <a:off x="705138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Oval 598"/>
          <p:cNvSpPr/>
          <p:nvPr/>
        </p:nvSpPr>
        <p:spPr>
          <a:xfrm>
            <a:off x="693343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Oval 586"/>
          <p:cNvSpPr/>
          <p:nvPr/>
        </p:nvSpPr>
        <p:spPr>
          <a:xfrm>
            <a:off x="750766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Oval 587"/>
          <p:cNvSpPr/>
          <p:nvPr/>
        </p:nvSpPr>
        <p:spPr>
          <a:xfrm>
            <a:off x="738971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Oval 588"/>
          <p:cNvSpPr/>
          <p:nvPr/>
        </p:nvSpPr>
        <p:spPr>
          <a:xfrm>
            <a:off x="727176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Oval 589"/>
          <p:cNvSpPr/>
          <p:nvPr/>
        </p:nvSpPr>
        <p:spPr>
          <a:xfrm>
            <a:off x="715381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Oval 590"/>
          <p:cNvSpPr/>
          <p:nvPr/>
        </p:nvSpPr>
        <p:spPr>
          <a:xfrm>
            <a:off x="703586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Oval 578"/>
          <p:cNvSpPr/>
          <p:nvPr/>
        </p:nvSpPr>
        <p:spPr>
          <a:xfrm>
            <a:off x="761009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Oval 579"/>
          <p:cNvSpPr/>
          <p:nvPr/>
        </p:nvSpPr>
        <p:spPr>
          <a:xfrm>
            <a:off x="749214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/>
        </p:nvSpPr>
        <p:spPr>
          <a:xfrm>
            <a:off x="737419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Oval 581"/>
          <p:cNvSpPr/>
          <p:nvPr/>
        </p:nvSpPr>
        <p:spPr>
          <a:xfrm>
            <a:off x="725624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Oval 582"/>
          <p:cNvSpPr/>
          <p:nvPr/>
        </p:nvSpPr>
        <p:spPr>
          <a:xfrm>
            <a:off x="713829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Oval 570"/>
          <p:cNvSpPr/>
          <p:nvPr/>
        </p:nvSpPr>
        <p:spPr>
          <a:xfrm>
            <a:off x="781495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Oval 571"/>
          <p:cNvSpPr/>
          <p:nvPr/>
        </p:nvSpPr>
        <p:spPr>
          <a:xfrm>
            <a:off x="769700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Oval 572"/>
          <p:cNvSpPr/>
          <p:nvPr/>
        </p:nvSpPr>
        <p:spPr>
          <a:xfrm>
            <a:off x="757905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Oval 573"/>
          <p:cNvSpPr/>
          <p:nvPr/>
        </p:nvSpPr>
        <p:spPr>
          <a:xfrm>
            <a:off x="746110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Oval 574"/>
          <p:cNvSpPr/>
          <p:nvPr/>
        </p:nvSpPr>
        <p:spPr>
          <a:xfrm>
            <a:off x="734315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/>
          <p:cNvSpPr/>
          <p:nvPr/>
        </p:nvSpPr>
        <p:spPr>
          <a:xfrm>
            <a:off x="778391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/>
          <p:cNvSpPr/>
          <p:nvPr/>
        </p:nvSpPr>
        <p:spPr>
          <a:xfrm>
            <a:off x="766596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Oval 566"/>
          <p:cNvSpPr/>
          <p:nvPr/>
        </p:nvSpPr>
        <p:spPr>
          <a:xfrm>
            <a:off x="754801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Oval 554"/>
          <p:cNvSpPr/>
          <p:nvPr/>
        </p:nvSpPr>
        <p:spPr>
          <a:xfrm>
            <a:off x="771252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Oval 555"/>
          <p:cNvSpPr/>
          <p:nvPr/>
        </p:nvSpPr>
        <p:spPr>
          <a:xfrm>
            <a:off x="759457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/>
        </p:nvSpPr>
        <p:spPr>
          <a:xfrm>
            <a:off x="747662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/>
          <p:cNvSpPr/>
          <p:nvPr/>
        </p:nvSpPr>
        <p:spPr>
          <a:xfrm>
            <a:off x="735867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/>
          <p:cNvSpPr/>
          <p:nvPr/>
        </p:nvSpPr>
        <p:spPr>
          <a:xfrm>
            <a:off x="724072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Oval 546"/>
          <p:cNvSpPr/>
          <p:nvPr/>
        </p:nvSpPr>
        <p:spPr>
          <a:xfrm>
            <a:off x="7917389" y="32052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/>
        </p:nvSpPr>
        <p:spPr>
          <a:xfrm>
            <a:off x="7799439" y="33782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Oval 548"/>
          <p:cNvSpPr/>
          <p:nvPr/>
        </p:nvSpPr>
        <p:spPr>
          <a:xfrm>
            <a:off x="7681489" y="3551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Oval 549"/>
          <p:cNvSpPr/>
          <p:nvPr/>
        </p:nvSpPr>
        <p:spPr>
          <a:xfrm>
            <a:off x="7563539" y="372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/>
        </p:nvSpPr>
        <p:spPr>
          <a:xfrm>
            <a:off x="744558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Oval 542"/>
          <p:cNvSpPr/>
          <p:nvPr/>
        </p:nvSpPr>
        <p:spPr>
          <a:xfrm>
            <a:off x="7650449" y="38969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Data 201"/>
          <p:cNvSpPr/>
          <p:nvPr/>
        </p:nvSpPr>
        <p:spPr>
          <a:xfrm>
            <a:off x="6739134" y="1832437"/>
            <a:ext cx="610504" cy="328534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Oval 936"/>
          <p:cNvSpPr/>
          <p:nvPr/>
        </p:nvSpPr>
        <p:spPr>
          <a:xfrm>
            <a:off x="6909501" y="18944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8" name="Oval 937"/>
          <p:cNvSpPr/>
          <p:nvPr/>
        </p:nvSpPr>
        <p:spPr>
          <a:xfrm>
            <a:off x="679155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Oval 928"/>
          <p:cNvSpPr/>
          <p:nvPr/>
        </p:nvSpPr>
        <p:spPr>
          <a:xfrm>
            <a:off x="7011931" y="18944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Oval 929"/>
          <p:cNvSpPr/>
          <p:nvPr/>
        </p:nvSpPr>
        <p:spPr>
          <a:xfrm>
            <a:off x="689398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Oval 920"/>
          <p:cNvSpPr/>
          <p:nvPr/>
        </p:nvSpPr>
        <p:spPr>
          <a:xfrm>
            <a:off x="7216791" y="18944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Oval 921"/>
          <p:cNvSpPr/>
          <p:nvPr/>
        </p:nvSpPr>
        <p:spPr>
          <a:xfrm>
            <a:off x="709884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Oval 904"/>
          <p:cNvSpPr/>
          <p:nvPr/>
        </p:nvSpPr>
        <p:spPr>
          <a:xfrm>
            <a:off x="7114361" y="18944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Oval 905"/>
          <p:cNvSpPr/>
          <p:nvPr/>
        </p:nvSpPr>
        <p:spPr>
          <a:xfrm>
            <a:off x="699641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Oval 897"/>
          <p:cNvSpPr/>
          <p:nvPr/>
        </p:nvSpPr>
        <p:spPr>
          <a:xfrm>
            <a:off x="7201272" y="20673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ata 200"/>
          <p:cNvSpPr/>
          <p:nvPr/>
        </p:nvSpPr>
        <p:spPr>
          <a:xfrm>
            <a:off x="6622701" y="2370327"/>
            <a:ext cx="1013958" cy="545647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684566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/>
          <p:cNvSpPr/>
          <p:nvPr/>
        </p:nvSpPr>
        <p:spPr>
          <a:xfrm>
            <a:off x="672771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Oval 1224"/>
          <p:cNvSpPr/>
          <p:nvPr/>
        </p:nvSpPr>
        <p:spPr>
          <a:xfrm>
            <a:off x="694809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Oval 1225"/>
          <p:cNvSpPr/>
          <p:nvPr/>
        </p:nvSpPr>
        <p:spPr>
          <a:xfrm>
            <a:off x="683014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671219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Oval 1216"/>
          <p:cNvSpPr/>
          <p:nvPr/>
        </p:nvSpPr>
        <p:spPr>
          <a:xfrm>
            <a:off x="715295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703500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Oval 1218"/>
          <p:cNvSpPr/>
          <p:nvPr/>
        </p:nvSpPr>
        <p:spPr>
          <a:xfrm>
            <a:off x="691705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735781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Oval 1209"/>
          <p:cNvSpPr/>
          <p:nvPr/>
        </p:nvSpPr>
        <p:spPr>
          <a:xfrm>
            <a:off x="723986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Oval 1210"/>
          <p:cNvSpPr/>
          <p:nvPr/>
        </p:nvSpPr>
        <p:spPr>
          <a:xfrm>
            <a:off x="712191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Oval 1200"/>
          <p:cNvSpPr/>
          <p:nvPr/>
        </p:nvSpPr>
        <p:spPr>
          <a:xfrm>
            <a:off x="705052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Oval 1201"/>
          <p:cNvSpPr/>
          <p:nvPr/>
        </p:nvSpPr>
        <p:spPr>
          <a:xfrm>
            <a:off x="693257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681462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Oval 1192"/>
          <p:cNvSpPr/>
          <p:nvPr/>
        </p:nvSpPr>
        <p:spPr>
          <a:xfrm>
            <a:off x="725538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Oval 1193"/>
          <p:cNvSpPr/>
          <p:nvPr/>
        </p:nvSpPr>
        <p:spPr>
          <a:xfrm>
            <a:off x="713743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Oval 1194"/>
          <p:cNvSpPr/>
          <p:nvPr/>
        </p:nvSpPr>
        <p:spPr>
          <a:xfrm>
            <a:off x="701948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746024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Oval 1185"/>
          <p:cNvSpPr/>
          <p:nvPr/>
        </p:nvSpPr>
        <p:spPr>
          <a:xfrm>
            <a:off x="734229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Oval 1186"/>
          <p:cNvSpPr/>
          <p:nvPr/>
        </p:nvSpPr>
        <p:spPr>
          <a:xfrm>
            <a:off x="722434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Oval 1176"/>
          <p:cNvSpPr/>
          <p:nvPr/>
        </p:nvSpPr>
        <p:spPr>
          <a:xfrm>
            <a:off x="7562679" y="24544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Oval 1177"/>
          <p:cNvSpPr/>
          <p:nvPr/>
        </p:nvSpPr>
        <p:spPr>
          <a:xfrm>
            <a:off x="7444729" y="2627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732677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Oval 1170"/>
          <p:cNvSpPr/>
          <p:nvPr/>
        </p:nvSpPr>
        <p:spPr>
          <a:xfrm>
            <a:off x="7429209" y="2800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Data 202"/>
          <p:cNvSpPr/>
          <p:nvPr/>
        </p:nvSpPr>
        <p:spPr>
          <a:xfrm>
            <a:off x="6826878" y="1409632"/>
            <a:ext cx="384160" cy="20673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Oval 1657"/>
          <p:cNvSpPr/>
          <p:nvPr/>
        </p:nvSpPr>
        <p:spPr>
          <a:xfrm>
            <a:off x="6933795" y="14960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Oval 1659"/>
          <p:cNvSpPr/>
          <p:nvPr/>
        </p:nvSpPr>
        <p:spPr>
          <a:xfrm>
            <a:off x="7036225" y="14960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7" name="Curved Connector 1906"/>
          <p:cNvCxnSpPr/>
          <p:nvPr/>
        </p:nvCxnSpPr>
        <p:spPr>
          <a:xfrm rot="5400000" flipH="1" flipV="1">
            <a:off x="6675732" y="4085043"/>
            <a:ext cx="388709" cy="170274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9" name="Curved Connector 1908"/>
          <p:cNvCxnSpPr/>
          <p:nvPr/>
        </p:nvCxnSpPr>
        <p:spPr>
          <a:xfrm rot="16200000" flipV="1">
            <a:off x="6252718" y="4225595"/>
            <a:ext cx="561620" cy="62080"/>
          </a:xfrm>
          <a:prstGeom prst="curvedConnector3">
            <a:avLst>
              <a:gd name="adj1" fmla="val 58079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2" name="Curved Connector 1911"/>
          <p:cNvCxnSpPr/>
          <p:nvPr/>
        </p:nvCxnSpPr>
        <p:spPr>
          <a:xfrm rot="5400000" flipH="1" flipV="1">
            <a:off x="6430586" y="4079877"/>
            <a:ext cx="906335" cy="700446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4" name="Curved Connector 1923"/>
          <p:cNvCxnSpPr/>
          <p:nvPr/>
        </p:nvCxnSpPr>
        <p:spPr>
          <a:xfrm rot="5400000" flipH="1" flipV="1">
            <a:off x="6707713" y="3988857"/>
            <a:ext cx="813414" cy="721021"/>
          </a:xfrm>
          <a:prstGeom prst="curvedConnector3">
            <a:avLst>
              <a:gd name="adj1" fmla="val 36685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7" name="Curved Connector 1926"/>
          <p:cNvCxnSpPr/>
          <p:nvPr/>
        </p:nvCxnSpPr>
        <p:spPr>
          <a:xfrm rot="5400000" flipH="1" flipV="1">
            <a:off x="6751244" y="4080920"/>
            <a:ext cx="734532" cy="524341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9" name="Curved Connector 1928"/>
          <p:cNvCxnSpPr/>
          <p:nvPr/>
        </p:nvCxnSpPr>
        <p:spPr>
          <a:xfrm rot="16200000" flipV="1">
            <a:off x="6564349" y="4111798"/>
            <a:ext cx="735827" cy="455645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2" name="Curved Connector 1931"/>
          <p:cNvCxnSpPr/>
          <p:nvPr/>
        </p:nvCxnSpPr>
        <p:spPr>
          <a:xfrm rot="5400000" flipH="1" flipV="1">
            <a:off x="7109222" y="4014431"/>
            <a:ext cx="1182909" cy="286989"/>
          </a:xfrm>
          <a:prstGeom prst="curvedConnector4">
            <a:avLst>
              <a:gd name="adj1" fmla="val 32922"/>
              <a:gd name="adj2" fmla="val 13795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6" name="Curved Connector 1935"/>
          <p:cNvCxnSpPr/>
          <p:nvPr/>
        </p:nvCxnSpPr>
        <p:spPr>
          <a:xfrm rot="10800000" flipH="1">
            <a:off x="7534968" y="3947277"/>
            <a:ext cx="41991" cy="958851"/>
          </a:xfrm>
          <a:prstGeom prst="curvedConnector4">
            <a:avLst>
              <a:gd name="adj1" fmla="val -544402"/>
              <a:gd name="adj2" fmla="val 5119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1" name="Curved Connector 1940"/>
          <p:cNvCxnSpPr/>
          <p:nvPr/>
        </p:nvCxnSpPr>
        <p:spPr>
          <a:xfrm rot="5400000" flipH="1" flipV="1">
            <a:off x="7137433" y="3736884"/>
            <a:ext cx="1242528" cy="371985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6" name="Curved Connector 1955"/>
          <p:cNvCxnSpPr/>
          <p:nvPr/>
        </p:nvCxnSpPr>
        <p:spPr>
          <a:xfrm rot="5400000" flipH="1" flipV="1">
            <a:off x="6983933" y="4253080"/>
            <a:ext cx="1384333" cy="235255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8" name="Curved Connector 1957"/>
          <p:cNvCxnSpPr/>
          <p:nvPr/>
        </p:nvCxnSpPr>
        <p:spPr>
          <a:xfrm rot="16200000" flipV="1">
            <a:off x="5882195" y="4403936"/>
            <a:ext cx="1482198" cy="168108"/>
          </a:xfrm>
          <a:prstGeom prst="curvedConnector4">
            <a:avLst>
              <a:gd name="adj1" fmla="val 49229"/>
              <a:gd name="adj2" fmla="val 23598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0" name="Curved Connector 1959"/>
          <p:cNvCxnSpPr/>
          <p:nvPr/>
        </p:nvCxnSpPr>
        <p:spPr>
          <a:xfrm rot="16200000" flipV="1">
            <a:off x="5925254" y="4264994"/>
            <a:ext cx="1669313" cy="272267"/>
          </a:xfrm>
          <a:prstGeom prst="curvedConnector4">
            <a:avLst>
              <a:gd name="adj1" fmla="val 37505"/>
              <a:gd name="adj2" fmla="val 239991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2" name="Curved Connector 1961"/>
          <p:cNvCxnSpPr/>
          <p:nvPr/>
        </p:nvCxnSpPr>
        <p:spPr>
          <a:xfrm rot="16200000" flipV="1">
            <a:off x="6370671" y="4396690"/>
            <a:ext cx="1084472" cy="234503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4" name="Curved Connector 1963"/>
          <p:cNvCxnSpPr/>
          <p:nvPr/>
        </p:nvCxnSpPr>
        <p:spPr>
          <a:xfrm flipH="1" flipV="1">
            <a:off x="7081426" y="3976932"/>
            <a:ext cx="74022" cy="1102106"/>
          </a:xfrm>
          <a:prstGeom prst="curvedConnector4">
            <a:avLst>
              <a:gd name="adj1" fmla="val -308827"/>
              <a:gd name="adj2" fmla="val 51037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0" name="Curved Connector 1969"/>
          <p:cNvCxnSpPr/>
          <p:nvPr/>
        </p:nvCxnSpPr>
        <p:spPr>
          <a:xfrm rot="5400000">
            <a:off x="6285581" y="3294924"/>
            <a:ext cx="808057" cy="50157"/>
          </a:xfrm>
          <a:prstGeom prst="curvedConnector3">
            <a:avLst>
              <a:gd name="adj1" fmla="val 46545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4" name="Curved Connector 1973"/>
          <p:cNvCxnSpPr/>
          <p:nvPr/>
        </p:nvCxnSpPr>
        <p:spPr>
          <a:xfrm rot="5400000">
            <a:off x="6733241" y="3083164"/>
            <a:ext cx="462235" cy="127855"/>
          </a:xfrm>
          <a:prstGeom prst="curvedConnector3">
            <a:avLst>
              <a:gd name="adj1" fmla="val 500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7" name="Curved Connector 1976"/>
          <p:cNvCxnSpPr/>
          <p:nvPr/>
        </p:nvCxnSpPr>
        <p:spPr>
          <a:xfrm rot="5400000" flipH="1" flipV="1">
            <a:off x="6807318" y="2823174"/>
            <a:ext cx="907969" cy="547924"/>
          </a:xfrm>
          <a:prstGeom prst="curvedConnector4">
            <a:avLst>
              <a:gd name="adj1" fmla="val 34976"/>
              <a:gd name="adj2" fmla="val 141721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9" name="Curved Connector 1978"/>
          <p:cNvCxnSpPr/>
          <p:nvPr/>
        </p:nvCxnSpPr>
        <p:spPr>
          <a:xfrm rot="16200000" flipH="1">
            <a:off x="7068368" y="2977286"/>
            <a:ext cx="485095" cy="362469"/>
          </a:xfrm>
          <a:prstGeom prst="curvedConnector2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2" name="Curved Connector 1981"/>
          <p:cNvCxnSpPr/>
          <p:nvPr/>
        </p:nvCxnSpPr>
        <p:spPr>
          <a:xfrm rot="16200000" flipH="1">
            <a:off x="6655934" y="3123715"/>
            <a:ext cx="814754" cy="399268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5" name="Curved Connector 1984"/>
          <p:cNvCxnSpPr>
            <a:endCxn id="557" idx="2"/>
          </p:cNvCxnSpPr>
          <p:nvPr/>
        </p:nvCxnSpPr>
        <p:spPr>
          <a:xfrm rot="16200000" flipH="1">
            <a:off x="7081574" y="3178925"/>
            <a:ext cx="653886" cy="136224"/>
          </a:xfrm>
          <a:prstGeom prst="curvedConnector2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9" name="Curved Connector 1988"/>
          <p:cNvCxnSpPr>
            <a:stCxn id="574" idx="2"/>
            <a:endCxn id="201" idx="2"/>
          </p:cNvCxnSpPr>
          <p:nvPr/>
        </p:nvCxnSpPr>
        <p:spPr>
          <a:xfrm rot="10800000">
            <a:off x="6724097" y="2643151"/>
            <a:ext cx="737012" cy="1103740"/>
          </a:xfrm>
          <a:prstGeom prst="curvedConnector3">
            <a:avLst>
              <a:gd name="adj1" fmla="val 144775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2" name="Curved Connector 1991"/>
          <p:cNvCxnSpPr>
            <a:endCxn id="1233" idx="4"/>
          </p:cNvCxnSpPr>
          <p:nvPr/>
        </p:nvCxnSpPr>
        <p:spPr>
          <a:xfrm rot="16200000" flipH="1">
            <a:off x="6657155" y="2288765"/>
            <a:ext cx="339168" cy="83580"/>
          </a:xfrm>
          <a:prstGeom prst="curvedConnector3">
            <a:avLst>
              <a:gd name="adj1" fmla="val 5935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6" name="Curved Connector 1995"/>
          <p:cNvCxnSpPr>
            <a:endCxn id="1194" idx="7"/>
          </p:cNvCxnSpPr>
          <p:nvPr/>
        </p:nvCxnSpPr>
        <p:spPr>
          <a:xfrm rot="5400000">
            <a:off x="6955443" y="2334080"/>
            <a:ext cx="520966" cy="78926"/>
          </a:xfrm>
          <a:prstGeom prst="curved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9" name="Curved Connector 1998"/>
          <p:cNvCxnSpPr>
            <a:stCxn id="1219" idx="5"/>
            <a:endCxn id="202" idx="5"/>
          </p:cNvCxnSpPr>
          <p:nvPr/>
        </p:nvCxnSpPr>
        <p:spPr>
          <a:xfrm rot="5400000" flipH="1" flipV="1">
            <a:off x="6701054" y="2251732"/>
            <a:ext cx="842562" cy="332505"/>
          </a:xfrm>
          <a:prstGeom prst="curvedConnector4">
            <a:avLst>
              <a:gd name="adj1" fmla="val 46220"/>
              <a:gd name="adj2" fmla="val 187111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3" name="Curved Connector 2002"/>
          <p:cNvCxnSpPr>
            <a:stCxn id="202" idx="2"/>
            <a:endCxn id="1203" idx="4"/>
          </p:cNvCxnSpPr>
          <p:nvPr/>
        </p:nvCxnSpPr>
        <p:spPr>
          <a:xfrm rot="10800000" flipH="1" flipV="1">
            <a:off x="6800183" y="1996703"/>
            <a:ext cx="37305" cy="849257"/>
          </a:xfrm>
          <a:prstGeom prst="curvedConnector4">
            <a:avLst>
              <a:gd name="adj1" fmla="val -776437"/>
              <a:gd name="adj2" fmla="val 87055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7" name="Curved Connector 2006"/>
          <p:cNvCxnSpPr>
            <a:stCxn id="203" idx="5"/>
            <a:endCxn id="906" idx="0"/>
          </p:cNvCxnSpPr>
          <p:nvPr/>
        </p:nvCxnSpPr>
        <p:spPr>
          <a:xfrm flipH="1">
            <a:off x="7019272" y="1512997"/>
            <a:ext cx="153350" cy="554344"/>
          </a:xfrm>
          <a:prstGeom prst="curvedConnector4">
            <a:avLst>
              <a:gd name="adj1" fmla="val -149071"/>
              <a:gd name="adj2" fmla="val 59323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3" name="Curved Connector 2012"/>
          <p:cNvCxnSpPr>
            <a:stCxn id="937" idx="2"/>
            <a:endCxn id="203" idx="2"/>
          </p:cNvCxnSpPr>
          <p:nvPr/>
        </p:nvCxnSpPr>
        <p:spPr>
          <a:xfrm rot="10800000">
            <a:off x="6865295" y="1512998"/>
            <a:ext cx="44207" cy="404293"/>
          </a:xfrm>
          <a:prstGeom prst="curvedConnector3">
            <a:avLst>
              <a:gd name="adj1" fmla="val 704013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6" name="TextBox 2015"/>
          <p:cNvSpPr txBox="1"/>
          <p:nvPr/>
        </p:nvSpPr>
        <p:spPr>
          <a:xfrm>
            <a:off x="6418606" y="991084"/>
            <a:ext cx="130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Dog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017" name="TextBox 2016"/>
          <p:cNvSpPr txBox="1"/>
          <p:nvPr/>
        </p:nvSpPr>
        <p:spPr>
          <a:xfrm>
            <a:off x="937834" y="1851561"/>
            <a:ext cx="221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Is this a dog or a cat?</a:t>
            </a:r>
            <a:endParaRPr lang="en-US" dirty="0">
              <a:latin typeface="Bradley Hand ITC" panose="03070402050302030203" pitchFamily="66" charset="0"/>
            </a:endParaRPr>
          </a:p>
        </p:txBody>
      </p:sp>
      <p:pic>
        <p:nvPicPr>
          <p:cNvPr id="17410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3" y="2220893"/>
            <a:ext cx="3356420" cy="217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8" name="Freeform 2017"/>
          <p:cNvSpPr/>
          <p:nvPr/>
        </p:nvSpPr>
        <p:spPr>
          <a:xfrm>
            <a:off x="1891553" y="4563035"/>
            <a:ext cx="3926541" cy="1066217"/>
          </a:xfrm>
          <a:custGeom>
            <a:avLst/>
            <a:gdLst>
              <a:gd name="connsiteX0" fmla="*/ 0 w 3926541"/>
              <a:gd name="connsiteY0" fmla="*/ 0 h 1066217"/>
              <a:gd name="connsiteX1" fmla="*/ 762000 w 3926541"/>
              <a:gd name="connsiteY1" fmla="*/ 1048871 h 1066217"/>
              <a:gd name="connsiteX2" fmla="*/ 3926541 w 3926541"/>
              <a:gd name="connsiteY2" fmla="*/ 681318 h 1066217"/>
              <a:gd name="connsiteX3" fmla="*/ 3926541 w 3926541"/>
              <a:gd name="connsiteY3" fmla="*/ 681318 h 106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541" h="1066217">
                <a:moveTo>
                  <a:pt x="0" y="0"/>
                </a:moveTo>
                <a:cubicBezTo>
                  <a:pt x="53788" y="467659"/>
                  <a:pt x="107577" y="935318"/>
                  <a:pt x="762000" y="1048871"/>
                </a:cubicBezTo>
                <a:cubicBezTo>
                  <a:pt x="1416424" y="1162424"/>
                  <a:pt x="3926541" y="681318"/>
                  <a:pt x="3926541" y="681318"/>
                </a:cubicBezTo>
                <a:lnTo>
                  <a:pt x="3926541" y="681318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0" name="Straight Arrow Connector 2019"/>
          <p:cNvCxnSpPr/>
          <p:nvPr/>
        </p:nvCxnSpPr>
        <p:spPr>
          <a:xfrm flipH="1">
            <a:off x="8279060" y="4881283"/>
            <a:ext cx="766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3" name="Straight Arrow Connector 2022"/>
          <p:cNvCxnSpPr/>
          <p:nvPr/>
        </p:nvCxnSpPr>
        <p:spPr>
          <a:xfrm flipH="1" flipV="1">
            <a:off x="7601918" y="2067341"/>
            <a:ext cx="1425754" cy="5666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5" name="Straight Arrow Connector 2024"/>
          <p:cNvCxnSpPr/>
          <p:nvPr/>
        </p:nvCxnSpPr>
        <p:spPr>
          <a:xfrm flipH="1">
            <a:off x="7665969" y="2652539"/>
            <a:ext cx="1388384" cy="20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8" name="Straight Arrow Connector 2027"/>
          <p:cNvCxnSpPr/>
          <p:nvPr/>
        </p:nvCxnSpPr>
        <p:spPr>
          <a:xfrm flipH="1">
            <a:off x="7944688" y="2662794"/>
            <a:ext cx="1109665" cy="911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1" name="Straight Arrow Connector 2030"/>
          <p:cNvCxnSpPr/>
          <p:nvPr/>
        </p:nvCxnSpPr>
        <p:spPr>
          <a:xfrm flipH="1">
            <a:off x="7365158" y="1496041"/>
            <a:ext cx="766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2" name="TextBox 2031"/>
          <p:cNvSpPr txBox="1"/>
          <p:nvPr/>
        </p:nvSpPr>
        <p:spPr>
          <a:xfrm>
            <a:off x="9163251" y="4703570"/>
            <a:ext cx="130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Input layer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033" name="TextBox 2032"/>
          <p:cNvSpPr txBox="1"/>
          <p:nvPr/>
        </p:nvSpPr>
        <p:spPr>
          <a:xfrm>
            <a:off x="9109910" y="2469934"/>
            <a:ext cx="198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Hidden layers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034" name="TextBox 2033"/>
          <p:cNvSpPr txBox="1"/>
          <p:nvPr/>
        </p:nvSpPr>
        <p:spPr>
          <a:xfrm>
            <a:off x="8239105" y="1321947"/>
            <a:ext cx="19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Output layers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2035" name="TextBox 2034"/>
          <p:cNvSpPr txBox="1"/>
          <p:nvPr/>
        </p:nvSpPr>
        <p:spPr>
          <a:xfrm>
            <a:off x="6869354" y="998636"/>
            <a:ext cx="130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" panose="03070402050302030203" pitchFamily="66" charset="0"/>
              </a:rPr>
              <a:t>or Cat?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5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9" presetClass="emph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4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9" presetClass="emph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9" presetClass="emph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9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0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8" presetClass="emph" presetSubtype="0" fill="hold" nodeType="withEffect">
                                  <p:stCondLst>
                                    <p:cond delay="61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0" dur="500" fill="hold"/>
                                        <p:tgtEl>
                                          <p:spTgt spid="2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8" grpId="0" animBg="1"/>
      <p:bldP spid="225" grpId="0" animBg="1"/>
      <p:bldP spid="236" grpId="0" animBg="1"/>
      <p:bldP spid="242" grpId="0" animBg="1"/>
      <p:bldP spid="253" grpId="0" animBg="1"/>
      <p:bldP spid="423" grpId="0" animBg="1"/>
      <p:bldP spid="408" grpId="0" animBg="1"/>
      <p:bldP spid="390" grpId="0" animBg="1"/>
      <p:bldP spid="393" grpId="0" animBg="1"/>
      <p:bldP spid="384" grpId="0" animBg="1"/>
      <p:bldP spid="377" grpId="0" animBg="1"/>
      <p:bldP spid="378" grpId="0" animBg="1"/>
      <p:bldP spid="379" grpId="0" animBg="1"/>
      <p:bldP spid="368" grpId="0" animBg="1"/>
      <p:bldP spid="612" grpId="0" animBg="1"/>
      <p:bldP spid="614" grpId="0" animBg="1"/>
      <p:bldP spid="605" grpId="0" animBg="1"/>
      <p:bldP spid="556" grpId="0" animBg="1"/>
      <p:bldP spid="558" grpId="0" animBg="1"/>
      <p:bldP spid="929" grpId="0" animBg="1"/>
      <p:bldP spid="922" grpId="0" animBg="1"/>
      <p:bldP spid="1225" grpId="0" animBg="1"/>
      <p:bldP spid="1210" grpId="0" animBg="1"/>
      <p:bldP spid="1203" grpId="0" animBg="1"/>
      <p:bldP spid="1195" grpId="0" animBg="1"/>
      <p:bldP spid="1660" grpId="0" animBg="1"/>
      <p:bldP spid="2018" grpId="0" animBg="1"/>
      <p:bldP spid="2032" grpId="0"/>
      <p:bldP spid="2033" grpId="0"/>
      <p:bldP spid="203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networks in a nutshell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71203" y="2478794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08318" y="2478796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34066" y="2478795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>
            <a:off x="4907636" y="3464804"/>
            <a:ext cx="10006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 flipV="1">
            <a:off x="6844751" y="3464805"/>
            <a:ext cx="989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</p:cNvCxnSpPr>
          <p:nvPr/>
        </p:nvCxnSpPr>
        <p:spPr>
          <a:xfrm>
            <a:off x="8770499" y="3464805"/>
            <a:ext cx="1160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2"/>
          </p:cNvCxnSpPr>
          <p:nvPr/>
        </p:nvCxnSpPr>
        <p:spPr>
          <a:xfrm flipV="1">
            <a:off x="4439419" y="4450813"/>
            <a:ext cx="1" cy="66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2"/>
          </p:cNvCxnSpPr>
          <p:nvPr/>
        </p:nvCxnSpPr>
        <p:spPr>
          <a:xfrm flipV="1">
            <a:off x="6376534" y="4450815"/>
            <a:ext cx="1" cy="70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8" idx="2"/>
          </p:cNvCxnSpPr>
          <p:nvPr/>
        </p:nvCxnSpPr>
        <p:spPr>
          <a:xfrm flipV="1">
            <a:off x="8302282" y="4450814"/>
            <a:ext cx="1" cy="6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0"/>
          </p:cNvCxnSpPr>
          <p:nvPr/>
        </p:nvCxnSpPr>
        <p:spPr>
          <a:xfrm flipH="1" flipV="1">
            <a:off x="4439419" y="1797226"/>
            <a:ext cx="1" cy="68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0"/>
          </p:cNvCxnSpPr>
          <p:nvPr/>
        </p:nvCxnSpPr>
        <p:spPr>
          <a:xfrm flipH="1" flipV="1">
            <a:off x="6376534" y="1798758"/>
            <a:ext cx="1" cy="68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</p:cNvCxnSpPr>
          <p:nvPr/>
        </p:nvCxnSpPr>
        <p:spPr>
          <a:xfrm flipH="1" flipV="1">
            <a:off x="8302282" y="1797228"/>
            <a:ext cx="1" cy="68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82135" y="5111825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Current input</a:t>
            </a:r>
          </a:p>
          <a:p>
            <a:pPr algn="ctr"/>
            <a:r>
              <a:rPr lang="en-US" dirty="0">
                <a:latin typeface="Bradley Hand ITC" panose="03070402050302030203" pitchFamily="66" charset="0"/>
              </a:rPr>
              <a:t>t</a:t>
            </a:r>
            <a:r>
              <a:rPr lang="en-US" dirty="0" smtClean="0">
                <a:latin typeface="Bradley Hand ITC" panose="03070402050302030203" pitchFamily="66" charset="0"/>
              </a:rPr>
              <a:t>=0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19249" y="5098056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Current input</a:t>
            </a:r>
          </a:p>
          <a:p>
            <a:pPr algn="ctr"/>
            <a:r>
              <a:rPr lang="en-US" dirty="0">
                <a:latin typeface="Bradley Hand ITC" panose="03070402050302030203" pitchFamily="66" charset="0"/>
              </a:rPr>
              <a:t>t</a:t>
            </a:r>
            <a:r>
              <a:rPr lang="en-US" dirty="0" smtClean="0">
                <a:latin typeface="Bradley Hand ITC" panose="03070402050302030203" pitchFamily="66" charset="0"/>
              </a:rPr>
              <a:t>=1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10307" y="5098056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Current input</a:t>
            </a:r>
          </a:p>
          <a:p>
            <a:pPr algn="ctr"/>
            <a:r>
              <a:rPr lang="en-US" dirty="0">
                <a:latin typeface="Bradley Hand ITC" panose="03070402050302030203" pitchFamily="66" charset="0"/>
              </a:rPr>
              <a:t>t</a:t>
            </a:r>
            <a:r>
              <a:rPr lang="en-US" dirty="0" smtClean="0">
                <a:latin typeface="Bradley Hand ITC" panose="03070402050302030203" pitchFamily="66" charset="0"/>
              </a:rPr>
              <a:t>=2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4664" y="1215097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Output: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10574" y="1215097"/>
            <a:ext cx="63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“To”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61239" y="1213819"/>
            <a:ext cx="63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“be”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00147" y="1174379"/>
            <a:ext cx="63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“or”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66537" y="2478794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8" idx="3"/>
          </p:cNvCxnSpPr>
          <p:nvPr/>
        </p:nvCxnSpPr>
        <p:spPr>
          <a:xfrm flipV="1">
            <a:off x="10602970" y="3464803"/>
            <a:ext cx="7087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8" idx="2"/>
          </p:cNvCxnSpPr>
          <p:nvPr/>
        </p:nvCxnSpPr>
        <p:spPr>
          <a:xfrm flipV="1">
            <a:off x="10134753" y="4450813"/>
            <a:ext cx="1" cy="6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0"/>
          </p:cNvCxnSpPr>
          <p:nvPr/>
        </p:nvCxnSpPr>
        <p:spPr>
          <a:xfrm flipH="1" flipV="1">
            <a:off x="10134753" y="1797227"/>
            <a:ext cx="1" cy="68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442778" y="5098055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Current input</a:t>
            </a:r>
          </a:p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T=3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88547" y="1174379"/>
            <a:ext cx="66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“not”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25877" y="2777571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Previous memory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11083" y="2756564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Previous memory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475926" y="2680884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Previous memory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499659" y="2784453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…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99659" y="1151202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…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499659" y="5375054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…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971927" y="2491880"/>
            <a:ext cx="936433" cy="197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711359" y="3143407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Input t</a:t>
            </a:r>
            <a:endParaRPr lang="en-US" dirty="0">
              <a:latin typeface="Bradley Hand ITC" panose="03070402050302030203" pitchFamily="66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098934" y="3439642"/>
            <a:ext cx="884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129394" y="2036410"/>
            <a:ext cx="15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Output t</a:t>
            </a:r>
            <a:endParaRPr lang="en-US" dirty="0">
              <a:latin typeface="Bradley Hand ITC" panose="03070402050302030203" pitchFamily="66" charset="0"/>
            </a:endParaRPr>
          </a:p>
        </p:txBody>
      </p:sp>
      <p:cxnSp>
        <p:nvCxnSpPr>
          <p:cNvPr id="71" name="Curved Connector 70"/>
          <p:cNvCxnSpPr>
            <a:stCxn id="57" idx="2"/>
            <a:endCxn id="57" idx="3"/>
          </p:cNvCxnSpPr>
          <p:nvPr/>
        </p:nvCxnSpPr>
        <p:spPr>
          <a:xfrm rot="5400000" flipH="1" flipV="1">
            <a:off x="4181247" y="3736787"/>
            <a:ext cx="986009" cy="468216"/>
          </a:xfrm>
          <a:prstGeom prst="curvedConnector4">
            <a:avLst>
              <a:gd name="adj1" fmla="val -23184"/>
              <a:gd name="adj2" fmla="val 148824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930640" y="4686477"/>
            <a:ext cx="151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Memory from previous state</a:t>
            </a:r>
            <a:endParaRPr lang="en-US" dirty="0">
              <a:latin typeface="Bradley Hand ITC" panose="03070402050302030203" pitchFamily="66" charset="0"/>
            </a:endParaRPr>
          </a:p>
        </p:txBody>
      </p:sp>
      <p:cxnSp>
        <p:nvCxnSpPr>
          <p:cNvPr id="77" name="Straight Arrow Connector 76"/>
          <p:cNvCxnSpPr>
            <a:stCxn id="57" idx="0"/>
          </p:cNvCxnSpPr>
          <p:nvPr/>
        </p:nvCxnSpPr>
        <p:spPr>
          <a:xfrm flipH="1" flipV="1">
            <a:off x="4440143" y="1810312"/>
            <a:ext cx="1" cy="68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ight Arrow 80"/>
          <p:cNvSpPr/>
          <p:nvPr/>
        </p:nvSpPr>
        <p:spPr>
          <a:xfrm>
            <a:off x="2572247" y="3247386"/>
            <a:ext cx="716742" cy="3110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0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25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-0.25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0.25 -3.7037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-0.25 -2.5925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25 4.8148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25 -4.0740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25 2.59259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42" grpId="0"/>
      <p:bldP spid="43" grpId="0"/>
      <p:bldP spid="44" grpId="0"/>
      <p:bldP spid="45" grpId="0"/>
      <p:bldP spid="46" grpId="0"/>
      <p:bldP spid="49" grpId="0"/>
      <p:bldP spid="50" grpId="0"/>
      <p:bldP spid="51" grpId="0"/>
      <p:bldP spid="57" grpId="0" animBg="1"/>
      <p:bldP spid="58" grpId="0"/>
      <p:bldP spid="62" grpId="0"/>
      <p:bldP spid="73" grpId="0"/>
      <p:bldP spid="8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Deconvolutional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03948" y="2845075"/>
            <a:ext cx="799885" cy="1600200"/>
            <a:chOff x="4205196" y="2438400"/>
            <a:chExt cx="799885" cy="1600200"/>
          </a:xfrm>
        </p:grpSpPr>
        <p:sp>
          <p:nvSpPr>
            <p:cNvPr id="9" name="Cube 8"/>
            <p:cNvSpPr/>
            <p:nvPr/>
          </p:nvSpPr>
          <p:spPr>
            <a:xfrm>
              <a:off x="42051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43067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44083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ube 20"/>
          <p:cNvSpPr/>
          <p:nvPr/>
        </p:nvSpPr>
        <p:spPr>
          <a:xfrm>
            <a:off x="5441085" y="3601632"/>
            <a:ext cx="621021" cy="87086"/>
          </a:xfrm>
          <a:prstGeom prst="cube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98311" y="3601632"/>
            <a:ext cx="621021" cy="87086"/>
          </a:xfrm>
          <a:prstGeom prst="cube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580794" y="1769838"/>
            <a:ext cx="352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Convolutional network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92826" y="1706151"/>
            <a:ext cx="352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Deconvolutional network</a:t>
            </a:r>
            <a:endParaRPr lang="en-US" dirty="0">
              <a:latin typeface="Bradley Hand ITC" panose="03070402050302030203" pitchFamily="66" charset="0"/>
            </a:endParaRPr>
          </a:p>
        </p:txBody>
      </p:sp>
      <p:pic>
        <p:nvPicPr>
          <p:cNvPr id="39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7" y="2575130"/>
            <a:ext cx="2318920" cy="218035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1548950" y="2638079"/>
            <a:ext cx="752853" cy="344519"/>
            <a:chOff x="1548950" y="2203369"/>
            <a:chExt cx="752853" cy="344519"/>
          </a:xfrm>
        </p:grpSpPr>
        <p:sp>
          <p:nvSpPr>
            <p:cNvPr id="40" name="Oval 39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1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3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2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545935" y="2917403"/>
            <a:ext cx="752853" cy="344519"/>
            <a:chOff x="1548950" y="2203369"/>
            <a:chExt cx="752853" cy="344519"/>
          </a:xfrm>
        </p:grpSpPr>
        <p:sp>
          <p:nvSpPr>
            <p:cNvPr id="54" name="Oval 53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>
              <a:stCxn id="55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7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6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600363" y="3592319"/>
            <a:ext cx="752853" cy="344519"/>
            <a:chOff x="1548950" y="2203369"/>
            <a:chExt cx="752853" cy="344519"/>
          </a:xfrm>
        </p:grpSpPr>
        <p:sp>
          <p:nvSpPr>
            <p:cNvPr id="63" name="Oval 6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rot="20894176">
            <a:off x="1273791" y="4223695"/>
            <a:ext cx="752853" cy="344519"/>
            <a:chOff x="1548950" y="2203369"/>
            <a:chExt cx="752853" cy="344519"/>
          </a:xfrm>
        </p:grpSpPr>
        <p:sp>
          <p:nvSpPr>
            <p:cNvPr id="72" name="Oval 71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>
              <a:stCxn id="73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5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4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024742" y="2508525"/>
            <a:ext cx="1143000" cy="2273300"/>
            <a:chOff x="2971800" y="1930400"/>
            <a:chExt cx="1143000" cy="2273300"/>
          </a:xfrm>
        </p:grpSpPr>
        <p:sp>
          <p:nvSpPr>
            <p:cNvPr id="6" name="Cube 5"/>
            <p:cNvSpPr/>
            <p:nvPr/>
          </p:nvSpPr>
          <p:spPr>
            <a:xfrm>
              <a:off x="2971800" y="19304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3124200" y="19431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3276600" y="19558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0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22" y="2405534"/>
            <a:ext cx="2318920" cy="218035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Freeform 81"/>
          <p:cNvSpPr/>
          <p:nvPr/>
        </p:nvSpPr>
        <p:spPr>
          <a:xfrm>
            <a:off x="10960051" y="2876801"/>
            <a:ext cx="843070" cy="1513221"/>
          </a:xfrm>
          <a:custGeom>
            <a:avLst/>
            <a:gdLst>
              <a:gd name="connsiteX0" fmla="*/ 611210 w 843070"/>
              <a:gd name="connsiteY0" fmla="*/ 359 h 1513221"/>
              <a:gd name="connsiteX1" fmla="*/ 675005 w 843070"/>
              <a:gd name="connsiteY1" fmla="*/ 73268 h 1513221"/>
              <a:gd name="connsiteX2" fmla="*/ 690195 w 843070"/>
              <a:gd name="connsiteY2" fmla="*/ 170480 h 1513221"/>
              <a:gd name="connsiteX3" fmla="*/ 775255 w 843070"/>
              <a:gd name="connsiteY3" fmla="*/ 419586 h 1513221"/>
              <a:gd name="connsiteX4" fmla="*/ 842089 w 843070"/>
              <a:gd name="connsiteY4" fmla="*/ 699070 h 1513221"/>
              <a:gd name="connsiteX5" fmla="*/ 723611 w 843070"/>
              <a:gd name="connsiteY5" fmla="*/ 756790 h 1513221"/>
              <a:gd name="connsiteX6" fmla="*/ 738801 w 843070"/>
              <a:gd name="connsiteY6" fmla="*/ 838813 h 1513221"/>
              <a:gd name="connsiteX7" fmla="*/ 629437 w 843070"/>
              <a:gd name="connsiteY7" fmla="*/ 1015009 h 1513221"/>
              <a:gd name="connsiteX8" fmla="*/ 629437 w 843070"/>
              <a:gd name="connsiteY8" fmla="*/ 1015009 h 1513221"/>
              <a:gd name="connsiteX9" fmla="*/ 535263 w 843070"/>
              <a:gd name="connsiteY9" fmla="*/ 1069691 h 1513221"/>
              <a:gd name="connsiteX10" fmla="*/ 480582 w 843070"/>
              <a:gd name="connsiteY10" fmla="*/ 1018047 h 1513221"/>
              <a:gd name="connsiteX11" fmla="*/ 404635 w 843070"/>
              <a:gd name="connsiteY11" fmla="*/ 1245888 h 1513221"/>
              <a:gd name="connsiteX12" fmla="*/ 295271 w 843070"/>
              <a:gd name="connsiteY12" fmla="*/ 1513221 h 1513221"/>
              <a:gd name="connsiteX13" fmla="*/ 295271 w 843070"/>
              <a:gd name="connsiteY13" fmla="*/ 1513221 h 1513221"/>
              <a:gd name="connsiteX14" fmla="*/ 343877 w 843070"/>
              <a:gd name="connsiteY14" fmla="*/ 987668 h 1513221"/>
              <a:gd name="connsiteX15" fmla="*/ 289196 w 843070"/>
              <a:gd name="connsiteY15" fmla="*/ 835775 h 1513221"/>
              <a:gd name="connsiteX16" fmla="*/ 289196 w 843070"/>
              <a:gd name="connsiteY16" fmla="*/ 835775 h 1513221"/>
              <a:gd name="connsiteX17" fmla="*/ 40090 w 843070"/>
              <a:gd name="connsiteY17" fmla="*/ 999820 h 1513221"/>
              <a:gd name="connsiteX18" fmla="*/ 598 w 843070"/>
              <a:gd name="connsiteY18" fmla="*/ 808434 h 1513221"/>
              <a:gd name="connsiteX19" fmla="*/ 598 w 843070"/>
              <a:gd name="connsiteY19" fmla="*/ 808434 h 1513221"/>
              <a:gd name="connsiteX20" fmla="*/ 201097 w 843070"/>
              <a:gd name="connsiteY20" fmla="*/ 617048 h 1513221"/>
              <a:gd name="connsiteX21" fmla="*/ 471468 w 843070"/>
              <a:gd name="connsiteY21" fmla="*/ 103647 h 1513221"/>
              <a:gd name="connsiteX22" fmla="*/ 611210 w 843070"/>
              <a:gd name="connsiteY22" fmla="*/ 359 h 15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3070" h="1513221">
                <a:moveTo>
                  <a:pt x="611210" y="359"/>
                </a:moveTo>
                <a:cubicBezTo>
                  <a:pt x="645133" y="-4704"/>
                  <a:pt x="661841" y="44914"/>
                  <a:pt x="675005" y="73268"/>
                </a:cubicBezTo>
                <a:cubicBezTo>
                  <a:pt x="688169" y="101622"/>
                  <a:pt x="673487" y="112760"/>
                  <a:pt x="690195" y="170480"/>
                </a:cubicBezTo>
                <a:cubicBezTo>
                  <a:pt x="706903" y="228200"/>
                  <a:pt x="749939" y="331488"/>
                  <a:pt x="775255" y="419586"/>
                </a:cubicBezTo>
                <a:cubicBezTo>
                  <a:pt x="800571" y="507684"/>
                  <a:pt x="850696" y="642869"/>
                  <a:pt x="842089" y="699070"/>
                </a:cubicBezTo>
                <a:cubicBezTo>
                  <a:pt x="833482" y="755271"/>
                  <a:pt x="740826" y="733500"/>
                  <a:pt x="723611" y="756790"/>
                </a:cubicBezTo>
                <a:cubicBezTo>
                  <a:pt x="706396" y="780081"/>
                  <a:pt x="754497" y="795777"/>
                  <a:pt x="738801" y="838813"/>
                </a:cubicBezTo>
                <a:cubicBezTo>
                  <a:pt x="723105" y="881849"/>
                  <a:pt x="629437" y="1015009"/>
                  <a:pt x="629437" y="1015009"/>
                </a:cubicBezTo>
                <a:lnTo>
                  <a:pt x="629437" y="1015009"/>
                </a:lnTo>
                <a:cubicBezTo>
                  <a:pt x="613741" y="1024123"/>
                  <a:pt x="560072" y="1069185"/>
                  <a:pt x="535263" y="1069691"/>
                </a:cubicBezTo>
                <a:cubicBezTo>
                  <a:pt x="510454" y="1070197"/>
                  <a:pt x="502353" y="988681"/>
                  <a:pt x="480582" y="1018047"/>
                </a:cubicBezTo>
                <a:cubicBezTo>
                  <a:pt x="458811" y="1047413"/>
                  <a:pt x="435520" y="1163359"/>
                  <a:pt x="404635" y="1245888"/>
                </a:cubicBezTo>
                <a:cubicBezTo>
                  <a:pt x="373750" y="1328417"/>
                  <a:pt x="295271" y="1513221"/>
                  <a:pt x="295271" y="1513221"/>
                </a:cubicBezTo>
                <a:lnTo>
                  <a:pt x="295271" y="1513221"/>
                </a:lnTo>
                <a:cubicBezTo>
                  <a:pt x="303372" y="1425629"/>
                  <a:pt x="344889" y="1100576"/>
                  <a:pt x="343877" y="987668"/>
                </a:cubicBezTo>
                <a:cubicBezTo>
                  <a:pt x="342865" y="874760"/>
                  <a:pt x="289196" y="835775"/>
                  <a:pt x="289196" y="835775"/>
                </a:cubicBezTo>
                <a:lnTo>
                  <a:pt x="289196" y="835775"/>
                </a:lnTo>
                <a:cubicBezTo>
                  <a:pt x="247678" y="863116"/>
                  <a:pt x="88190" y="1004377"/>
                  <a:pt x="40090" y="999820"/>
                </a:cubicBezTo>
                <a:cubicBezTo>
                  <a:pt x="-8010" y="995263"/>
                  <a:pt x="598" y="808434"/>
                  <a:pt x="598" y="808434"/>
                </a:cubicBezTo>
                <a:lnTo>
                  <a:pt x="598" y="808434"/>
                </a:lnTo>
                <a:cubicBezTo>
                  <a:pt x="34014" y="776536"/>
                  <a:pt x="122619" y="734512"/>
                  <a:pt x="201097" y="617048"/>
                </a:cubicBezTo>
                <a:cubicBezTo>
                  <a:pt x="279575" y="499584"/>
                  <a:pt x="405141" y="207441"/>
                  <a:pt x="471468" y="103647"/>
                </a:cubicBezTo>
                <a:cubicBezTo>
                  <a:pt x="537795" y="-147"/>
                  <a:pt x="577287" y="5422"/>
                  <a:pt x="611210" y="359"/>
                </a:cubicBezTo>
                <a:close/>
              </a:path>
            </a:pathLst>
          </a:custGeom>
          <a:solidFill>
            <a:srgbClr val="00B050">
              <a:alpha val="5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2946160" y="2924350"/>
            <a:ext cx="752853" cy="344519"/>
            <a:chOff x="1548950" y="2203369"/>
            <a:chExt cx="752853" cy="344519"/>
          </a:xfrm>
        </p:grpSpPr>
        <p:sp>
          <p:nvSpPr>
            <p:cNvPr id="84" name="Oval 83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5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6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845024" y="3429372"/>
            <a:ext cx="752853" cy="344519"/>
            <a:chOff x="1548950" y="2203369"/>
            <a:chExt cx="752853" cy="344519"/>
          </a:xfrm>
        </p:grpSpPr>
        <p:sp>
          <p:nvSpPr>
            <p:cNvPr id="93" name="Oval 9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>
              <a:stCxn id="9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rot="20772583">
            <a:off x="2720330" y="4011425"/>
            <a:ext cx="752853" cy="344519"/>
            <a:chOff x="1548950" y="2203369"/>
            <a:chExt cx="752853" cy="344519"/>
          </a:xfrm>
        </p:grpSpPr>
        <p:sp>
          <p:nvSpPr>
            <p:cNvPr id="102" name="Oval 101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>
              <a:stCxn id="103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05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4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 rot="19618242">
            <a:off x="3866101" y="3823171"/>
            <a:ext cx="752853" cy="344519"/>
            <a:chOff x="1548950" y="2203369"/>
            <a:chExt cx="752853" cy="344519"/>
          </a:xfrm>
        </p:grpSpPr>
        <p:sp>
          <p:nvSpPr>
            <p:cNvPr id="111" name="Oval 110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/>
            <p:cNvCxnSpPr>
              <a:stCxn id="112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14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13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3994448" y="3366963"/>
            <a:ext cx="752853" cy="344519"/>
            <a:chOff x="1548950" y="2203369"/>
            <a:chExt cx="752853" cy="344519"/>
          </a:xfrm>
        </p:grpSpPr>
        <p:sp>
          <p:nvSpPr>
            <p:cNvPr id="120" name="Oval 119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/>
            <p:cNvCxnSpPr>
              <a:stCxn id="121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22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 rot="1391790" flipH="1">
            <a:off x="7037342" y="3398109"/>
            <a:ext cx="620006" cy="390101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29" name="Oval 128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30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32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31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355537" y="3187975"/>
            <a:ext cx="464842" cy="914400"/>
            <a:chOff x="5389708" y="2768600"/>
            <a:chExt cx="464842" cy="914400"/>
          </a:xfrm>
        </p:grpSpPr>
        <p:sp>
          <p:nvSpPr>
            <p:cNvPr id="26" name="Cube 25"/>
            <p:cNvSpPr/>
            <p:nvPr/>
          </p:nvSpPr>
          <p:spPr>
            <a:xfrm>
              <a:off x="5389708" y="27686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5456383" y="27813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5523058" y="27940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 rot="1136139" flipH="1">
            <a:off x="7685993" y="3307834"/>
            <a:ext cx="620006" cy="390101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38" name="Oval 137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/>
            <p:cNvCxnSpPr>
              <a:stCxn id="139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41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40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 flipH="1" flipV="1">
            <a:off x="7640026" y="3785176"/>
            <a:ext cx="62000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47" name="Oval 146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/>
            <p:cNvCxnSpPr>
              <a:stCxn id="148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0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9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156584" y="2845075"/>
            <a:ext cx="799885" cy="1600200"/>
            <a:chOff x="4205196" y="2438400"/>
            <a:chExt cx="799885" cy="1600200"/>
          </a:xfrm>
        </p:grpSpPr>
        <p:sp>
          <p:nvSpPr>
            <p:cNvPr id="30" name="Cube 29"/>
            <p:cNvSpPr/>
            <p:nvPr/>
          </p:nvSpPr>
          <p:spPr>
            <a:xfrm>
              <a:off x="42051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43067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44083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 flipH="1" flipV="1">
            <a:off x="8814569" y="3883151"/>
            <a:ext cx="62000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56" name="Oval 155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/>
            <p:cNvCxnSpPr>
              <a:stCxn id="157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59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8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 flipH="1" flipV="1">
            <a:off x="8571025" y="3375024"/>
            <a:ext cx="955287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65" name="Oval 164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/>
            <p:cNvCxnSpPr>
              <a:stCxn id="166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68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67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9292675" y="2508525"/>
            <a:ext cx="1143000" cy="2273300"/>
            <a:chOff x="2971800" y="1930400"/>
            <a:chExt cx="1143000" cy="2273300"/>
          </a:xfrm>
        </p:grpSpPr>
        <p:sp>
          <p:nvSpPr>
            <p:cNvPr id="34" name="Cube 33"/>
            <p:cNvSpPr/>
            <p:nvPr/>
          </p:nvSpPr>
          <p:spPr>
            <a:xfrm>
              <a:off x="2971800" y="19304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3124200" y="19431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3276600" y="19558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flipH="1" flipV="1">
            <a:off x="9793370" y="4182847"/>
            <a:ext cx="136671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83" name="Oval 18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/>
          <p:cNvGrpSpPr/>
          <p:nvPr/>
        </p:nvGrpSpPr>
        <p:grpSpPr>
          <a:xfrm flipH="1" flipV="1">
            <a:off x="9983652" y="3729197"/>
            <a:ext cx="118987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92" name="Oval 191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3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5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94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 flipH="1" flipV="1">
            <a:off x="10137710" y="3065922"/>
            <a:ext cx="1396902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201" name="Oval 200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202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4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03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6" name="Straight Connector 225"/>
          <p:cNvCxnSpPr>
            <a:stCxn id="21" idx="4"/>
            <a:endCxn id="24" idx="2"/>
          </p:cNvCxnSpPr>
          <p:nvPr/>
        </p:nvCxnSpPr>
        <p:spPr>
          <a:xfrm>
            <a:off x="6025632" y="3663412"/>
            <a:ext cx="37267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640038" y="3187975"/>
            <a:ext cx="464842" cy="914400"/>
            <a:chOff x="5389708" y="2768600"/>
            <a:chExt cx="464842" cy="914400"/>
          </a:xfrm>
        </p:grpSpPr>
        <p:sp>
          <p:nvSpPr>
            <p:cNvPr id="12" name="Cube 11"/>
            <p:cNvSpPr/>
            <p:nvPr/>
          </p:nvSpPr>
          <p:spPr>
            <a:xfrm>
              <a:off x="5389708" y="27686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5456383" y="27813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5523058" y="27940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/>
          <p:nvPr/>
        </p:nvGrpSpPr>
        <p:grpSpPr>
          <a:xfrm rot="20188517">
            <a:off x="4851936" y="3431516"/>
            <a:ext cx="559866" cy="352481"/>
            <a:chOff x="1548950" y="2203369"/>
            <a:chExt cx="752853" cy="344519"/>
          </a:xfrm>
        </p:grpSpPr>
        <p:sp>
          <p:nvSpPr>
            <p:cNvPr id="210" name="Oval 209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211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3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12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2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37" grpId="0"/>
      <p:bldP spid="38" grpId="0"/>
      <p:bldP spid="8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Autoencoders in a nutshell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03948" y="2740146"/>
            <a:ext cx="799885" cy="1600200"/>
            <a:chOff x="4205196" y="2438400"/>
            <a:chExt cx="799885" cy="1600200"/>
          </a:xfrm>
        </p:grpSpPr>
        <p:sp>
          <p:nvSpPr>
            <p:cNvPr id="7" name="Cube 6"/>
            <p:cNvSpPr/>
            <p:nvPr/>
          </p:nvSpPr>
          <p:spPr>
            <a:xfrm>
              <a:off x="42051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43067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44083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ube 9"/>
          <p:cNvSpPr/>
          <p:nvPr/>
        </p:nvSpPr>
        <p:spPr>
          <a:xfrm>
            <a:off x="5441085" y="3496703"/>
            <a:ext cx="621021" cy="87086"/>
          </a:xfrm>
          <a:prstGeom prst="cube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6398311" y="3496703"/>
            <a:ext cx="621021" cy="87086"/>
          </a:xfrm>
          <a:prstGeom prst="cube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80794" y="1664909"/>
            <a:ext cx="352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Encoding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2826" y="1601222"/>
            <a:ext cx="352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Decoding</a:t>
            </a:r>
            <a:endParaRPr lang="en-US" dirty="0">
              <a:latin typeface="Bradley Hand ITC" panose="03070402050302030203" pitchFamily="66" charset="0"/>
            </a:endParaRPr>
          </a:p>
        </p:txBody>
      </p:sp>
      <p:pic>
        <p:nvPicPr>
          <p:cNvPr id="14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7" y="2470201"/>
            <a:ext cx="2318920" cy="218035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8950" y="2533150"/>
            <a:ext cx="752853" cy="344519"/>
            <a:chOff x="1548950" y="2203369"/>
            <a:chExt cx="752853" cy="344519"/>
          </a:xfrm>
        </p:grpSpPr>
        <p:sp>
          <p:nvSpPr>
            <p:cNvPr id="16" name="Oval 15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7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9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8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45935" y="2812474"/>
            <a:ext cx="752853" cy="344519"/>
            <a:chOff x="1548950" y="2203369"/>
            <a:chExt cx="752853" cy="344519"/>
          </a:xfrm>
        </p:grpSpPr>
        <p:sp>
          <p:nvSpPr>
            <p:cNvPr id="25" name="Oval 24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6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8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7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600363" y="3487390"/>
            <a:ext cx="752853" cy="344519"/>
            <a:chOff x="1548950" y="2203369"/>
            <a:chExt cx="752853" cy="344519"/>
          </a:xfrm>
        </p:grpSpPr>
        <p:sp>
          <p:nvSpPr>
            <p:cNvPr id="34" name="Oval 33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5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6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20894176">
            <a:off x="1273791" y="4118766"/>
            <a:ext cx="752853" cy="344519"/>
            <a:chOff x="1548950" y="2203369"/>
            <a:chExt cx="752853" cy="344519"/>
          </a:xfrm>
        </p:grpSpPr>
        <p:sp>
          <p:nvSpPr>
            <p:cNvPr id="43" name="Oval 4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024742" y="2403596"/>
            <a:ext cx="1143000" cy="2273300"/>
            <a:chOff x="2971800" y="1930400"/>
            <a:chExt cx="1143000" cy="2273300"/>
          </a:xfrm>
        </p:grpSpPr>
        <p:sp>
          <p:nvSpPr>
            <p:cNvPr id="52" name="Cube 51"/>
            <p:cNvSpPr/>
            <p:nvPr/>
          </p:nvSpPr>
          <p:spPr>
            <a:xfrm>
              <a:off x="2971800" y="19304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3124200" y="19431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3276600" y="19558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2" descr="http://s2.favim.com/orig/37/animal-bulldog-couch-cute-dog-Favim.com-299627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322" y="2330585"/>
            <a:ext cx="2318920" cy="218035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2946160" y="2819421"/>
            <a:ext cx="752853" cy="344519"/>
            <a:chOff x="1548950" y="2203369"/>
            <a:chExt cx="752853" cy="344519"/>
          </a:xfrm>
        </p:grpSpPr>
        <p:sp>
          <p:nvSpPr>
            <p:cNvPr id="58" name="Oval 57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9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1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0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845024" y="3324443"/>
            <a:ext cx="752853" cy="344519"/>
            <a:chOff x="1548950" y="2203369"/>
            <a:chExt cx="752853" cy="344519"/>
          </a:xfrm>
        </p:grpSpPr>
        <p:sp>
          <p:nvSpPr>
            <p:cNvPr id="67" name="Oval 66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>
              <a:stCxn id="68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0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69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 rot="20772583">
            <a:off x="2720330" y="3906496"/>
            <a:ext cx="752853" cy="344519"/>
            <a:chOff x="1548950" y="2203369"/>
            <a:chExt cx="752853" cy="344519"/>
          </a:xfrm>
        </p:grpSpPr>
        <p:sp>
          <p:nvSpPr>
            <p:cNvPr id="76" name="Oval 75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>
              <a:stCxn id="77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9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8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rot="19618242">
            <a:off x="3866101" y="3718242"/>
            <a:ext cx="752853" cy="344519"/>
            <a:chOff x="1548950" y="2203369"/>
            <a:chExt cx="752853" cy="344519"/>
          </a:xfrm>
        </p:grpSpPr>
        <p:sp>
          <p:nvSpPr>
            <p:cNvPr id="85" name="Oval 84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6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8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7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3994448" y="3262034"/>
            <a:ext cx="752853" cy="344519"/>
            <a:chOff x="1548950" y="2203369"/>
            <a:chExt cx="752853" cy="344519"/>
          </a:xfrm>
        </p:grpSpPr>
        <p:sp>
          <p:nvSpPr>
            <p:cNvPr id="94" name="Oval 93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5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7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6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rot="1391790" flipH="1">
            <a:off x="7037342" y="3293180"/>
            <a:ext cx="620006" cy="390101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03" name="Oval 102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4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6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5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7355537" y="3083046"/>
            <a:ext cx="464842" cy="914400"/>
            <a:chOff x="5389708" y="2768600"/>
            <a:chExt cx="464842" cy="914400"/>
          </a:xfrm>
        </p:grpSpPr>
        <p:sp>
          <p:nvSpPr>
            <p:cNvPr id="112" name="Cube 111"/>
            <p:cNvSpPr/>
            <p:nvPr/>
          </p:nvSpPr>
          <p:spPr>
            <a:xfrm>
              <a:off x="5389708" y="27686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/>
            <p:cNvSpPr/>
            <p:nvPr/>
          </p:nvSpPr>
          <p:spPr>
            <a:xfrm>
              <a:off x="5456383" y="27813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/>
            <p:cNvSpPr/>
            <p:nvPr/>
          </p:nvSpPr>
          <p:spPr>
            <a:xfrm>
              <a:off x="5523058" y="27940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 rot="1136139" flipH="1">
            <a:off x="7685993" y="3202905"/>
            <a:ext cx="620006" cy="390101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16" name="Oval 115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>
              <a:stCxn id="117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9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8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 flipH="1" flipV="1">
            <a:off x="7640026" y="3680247"/>
            <a:ext cx="62000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25" name="Oval 124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/>
            <p:cNvCxnSpPr>
              <a:stCxn id="126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28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7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8156584" y="2740146"/>
            <a:ext cx="799885" cy="1600200"/>
            <a:chOff x="4205196" y="2438400"/>
            <a:chExt cx="799885" cy="1600200"/>
          </a:xfrm>
        </p:grpSpPr>
        <p:sp>
          <p:nvSpPr>
            <p:cNvPr id="134" name="Cube 133"/>
            <p:cNvSpPr/>
            <p:nvPr/>
          </p:nvSpPr>
          <p:spPr>
            <a:xfrm>
              <a:off x="42051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/>
            <p:cNvSpPr/>
            <p:nvPr/>
          </p:nvSpPr>
          <p:spPr>
            <a:xfrm>
              <a:off x="43067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/>
            <p:nvPr/>
          </p:nvSpPr>
          <p:spPr>
            <a:xfrm>
              <a:off x="4408396" y="2438400"/>
              <a:ext cx="596685" cy="16002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 flipH="1" flipV="1">
            <a:off x="8814569" y="3778222"/>
            <a:ext cx="62000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38" name="Oval 137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/>
            <p:cNvCxnSpPr>
              <a:stCxn id="139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41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40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 flipH="1" flipV="1">
            <a:off x="8571025" y="3270095"/>
            <a:ext cx="955287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47" name="Oval 146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/>
            <p:cNvCxnSpPr>
              <a:stCxn id="148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0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9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9292675" y="2403596"/>
            <a:ext cx="1143000" cy="2273300"/>
            <a:chOff x="2971800" y="1930400"/>
            <a:chExt cx="1143000" cy="2273300"/>
          </a:xfrm>
        </p:grpSpPr>
        <p:sp>
          <p:nvSpPr>
            <p:cNvPr id="156" name="Cube 155"/>
            <p:cNvSpPr/>
            <p:nvPr/>
          </p:nvSpPr>
          <p:spPr>
            <a:xfrm>
              <a:off x="2971800" y="19304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/>
            <p:cNvSpPr/>
            <p:nvPr/>
          </p:nvSpPr>
          <p:spPr>
            <a:xfrm>
              <a:off x="3124200" y="19431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/>
            <p:cNvSpPr/>
            <p:nvPr/>
          </p:nvSpPr>
          <p:spPr>
            <a:xfrm>
              <a:off x="3276600" y="1955800"/>
              <a:ext cx="838200" cy="22479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 flipH="1" flipV="1">
            <a:off x="9793370" y="4077918"/>
            <a:ext cx="136671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60" name="Oval 159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1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63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2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 flipH="1" flipV="1">
            <a:off x="9983652" y="3624268"/>
            <a:ext cx="1189876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69" name="Oval 168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" name="Straight Connector 172"/>
            <p:cNvCxnSpPr>
              <a:stCxn id="170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1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 flipH="1" flipV="1">
            <a:off x="10137710" y="2960993"/>
            <a:ext cx="1396902" cy="509650"/>
            <a:chOff x="1548950" y="2203369"/>
            <a:chExt cx="752853" cy="344519"/>
          </a:xfrm>
          <a:solidFill>
            <a:srgbClr val="00B050"/>
          </a:solidFill>
        </p:grpSpPr>
        <p:sp>
          <p:nvSpPr>
            <p:cNvPr id="178" name="Oval 177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/>
            <p:cNvCxnSpPr>
              <a:stCxn id="179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81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0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6" name="Straight Connector 185"/>
          <p:cNvCxnSpPr>
            <a:stCxn id="10" idx="4"/>
            <a:endCxn id="11" idx="2"/>
          </p:cNvCxnSpPr>
          <p:nvPr/>
        </p:nvCxnSpPr>
        <p:spPr>
          <a:xfrm>
            <a:off x="6025632" y="3558483"/>
            <a:ext cx="37267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/>
          <p:cNvGrpSpPr/>
          <p:nvPr/>
        </p:nvGrpSpPr>
        <p:grpSpPr>
          <a:xfrm>
            <a:off x="4640038" y="3083046"/>
            <a:ext cx="464842" cy="914400"/>
            <a:chOff x="5389708" y="2768600"/>
            <a:chExt cx="464842" cy="914400"/>
          </a:xfrm>
        </p:grpSpPr>
        <p:sp>
          <p:nvSpPr>
            <p:cNvPr id="188" name="Cube 187"/>
            <p:cNvSpPr/>
            <p:nvPr/>
          </p:nvSpPr>
          <p:spPr>
            <a:xfrm>
              <a:off x="5389708" y="27686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/>
            <p:cNvSpPr/>
            <p:nvPr/>
          </p:nvSpPr>
          <p:spPr>
            <a:xfrm>
              <a:off x="5456383" y="27813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/>
            <p:cNvSpPr/>
            <p:nvPr/>
          </p:nvSpPr>
          <p:spPr>
            <a:xfrm>
              <a:off x="5523058" y="2794000"/>
              <a:ext cx="331492" cy="889000"/>
            </a:xfrm>
            <a:prstGeom prst="cube">
              <a:avLst>
                <a:gd name="adj" fmla="val 901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1" name="Group 190"/>
          <p:cNvGrpSpPr/>
          <p:nvPr/>
        </p:nvGrpSpPr>
        <p:grpSpPr>
          <a:xfrm rot="20188517">
            <a:off x="4851936" y="3326587"/>
            <a:ext cx="559866" cy="352481"/>
            <a:chOff x="1548950" y="2203369"/>
            <a:chExt cx="752853" cy="344519"/>
          </a:xfrm>
        </p:grpSpPr>
        <p:sp>
          <p:nvSpPr>
            <p:cNvPr id="192" name="Oval 191"/>
            <p:cNvSpPr/>
            <p:nvPr/>
          </p:nvSpPr>
          <p:spPr>
            <a:xfrm>
              <a:off x="1548950" y="2263817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626052" y="220336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558176" y="2368709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629666" y="2305022"/>
              <a:ext cx="63687" cy="636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3" idx="1"/>
            </p:cNvCxnSpPr>
            <p:nvPr/>
          </p:nvCxnSpPr>
          <p:spPr>
            <a:xfrm>
              <a:off x="1635379" y="2212696"/>
              <a:ext cx="657097" cy="3258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5" idx="6"/>
            </p:cNvCxnSpPr>
            <p:nvPr/>
          </p:nvCxnSpPr>
          <p:spPr>
            <a:xfrm>
              <a:off x="1693353" y="2336866"/>
              <a:ext cx="604304" cy="2042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94" idx="5"/>
            </p:cNvCxnSpPr>
            <p:nvPr/>
          </p:nvCxnSpPr>
          <p:spPr>
            <a:xfrm>
              <a:off x="1612536" y="2423069"/>
              <a:ext cx="689267" cy="1248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1603310" y="2325947"/>
              <a:ext cx="658082" cy="21368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615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692" y="594359"/>
            <a:ext cx="3621742" cy="2286000"/>
          </a:xfrm>
        </p:spPr>
        <p:txBody>
          <a:bodyPr/>
          <a:lstStyle/>
          <a:p>
            <a:r>
              <a:rPr lang="en-US" dirty="0" smtClean="0"/>
              <a:t>Theory of</a:t>
            </a:r>
            <a:br>
              <a:rPr lang="en-US" dirty="0" smtClean="0"/>
            </a:br>
            <a:r>
              <a:rPr lang="en-US" dirty="0" smtClean="0"/>
              <a:t>Deep Learning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HOW TO LEARN? – BASIC MODELS, LOSS &amp; ACTIVATION FUNCTIONS,  GRADIENTS - PAGE </a:t>
            </a:r>
            <a:fld id="{CC402A59-E646-435B-B47D-BE0D2A7E34A4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6386" name="Picture 2" descr="http://i.huffpost.com/gen/1432095/images/o-EQUATION-faceboo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t="-415" r="32316" b="1"/>
          <a:stretch/>
        </p:blipFill>
        <p:spPr bwMode="auto">
          <a:xfrm>
            <a:off x="4094480" y="-30480"/>
            <a:ext cx="8107680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in Computer Vision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</a:t>
            </a:r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Efstratios </a:t>
            </a:r>
            <a:r>
              <a:rPr lang="en-US" dirty="0"/>
              <a:t>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 - PAGE </a:t>
            </a:r>
            <a:fld id="{CC402A59-E646-435B-B47D-BE0D2A7E34A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8" name="Picture 4" descr="http://vision.mas.ecp.fr/Personnel/teboul/img/vi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21" y="-3641"/>
            <a:ext cx="8116061" cy="686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Deep Networks are universal approximators</a:t>
                </a:r>
              </a:p>
              <a:p>
                <a:pPr marL="0" indent="0">
                  <a:buNone/>
                </a:pP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l-G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l-GR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a bounded, non-constant continuous function.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-dimensional hypercube,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the space of continuous functions on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there exists N&gt;0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…,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l-G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l-G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l-G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l-G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satisfies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sup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</m:e>
                        </m:func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</m:func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 smtClean="0">
                  <a:solidFill>
                    <a:srgbClr val="00B050"/>
                  </a:solidFill>
                </a:endParaRP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Even </a:t>
                </a:r>
                <a:r>
                  <a:rPr lang="en-US" dirty="0">
                    <a:solidFill>
                      <a:srgbClr val="00B050"/>
                    </a:solidFill>
                  </a:rPr>
                  <a:t>a single hidden layer can approximate any function and represent any locally linear boundary.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Of course, the theorem does not say what is the architecture or how to find the optimal parameters</a:t>
                </a:r>
              </a:p>
              <a:p>
                <a:pPr marL="0" indent="0">
                  <a:buNone/>
                </a:pPr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Approximation Theory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[Barron 92’]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mean integrated square error between the estimated network is bounded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𝑁𝑚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den>
                        </m:f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K is the number of training points,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neurons,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input dimension,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measures the global smoothness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 smtClean="0">
                  <a:solidFill>
                    <a:srgbClr val="00B050"/>
                  </a:solidFill>
                </a:endParaRP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Combines approximation and estimation error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Does not explain the relation between online or stochastic optimization and batch normalization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Does not relate the generalization error with the network architecture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Estimation Theory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VC dimension.</a:t>
            </a:r>
            <a:r>
              <a:rPr lang="en-US" dirty="0" smtClean="0"/>
              <a:t> The capacity of the model is measured by the number of configurations that it can shatter</a:t>
            </a:r>
          </a:p>
          <a:p>
            <a:pPr lvl="1"/>
            <a:r>
              <a:rPr lang="en-US" dirty="0" smtClean="0"/>
              <a:t>[P. Bartlett et al., “</a:t>
            </a:r>
            <a:r>
              <a:rPr lang="en-US" dirty="0" err="1" smtClean="0"/>
              <a:t>Vapnik-Chernovenkis</a:t>
            </a:r>
            <a:r>
              <a:rPr lang="en-US" dirty="0" smtClean="0"/>
              <a:t> Dimension of Neural Nets”]</a:t>
            </a:r>
          </a:p>
          <a:p>
            <a:r>
              <a:rPr lang="en-US" dirty="0" smtClean="0"/>
              <a:t>If the capacity of the network is measured by the number of pieces in a piecewise linear approximation, the capacity increases with depth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Montufar</a:t>
            </a:r>
            <a:r>
              <a:rPr lang="en-US" dirty="0" smtClean="0"/>
              <a:t>, </a:t>
            </a:r>
            <a:r>
              <a:rPr lang="en-US" dirty="0" err="1" smtClean="0"/>
              <a:t>Pascanu</a:t>
            </a:r>
            <a:r>
              <a:rPr lang="en-US" dirty="0" smtClean="0"/>
              <a:t> et al. 2014]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Upper bound on the empirical risk of deep networks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not explain why deep networks generalize that well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Bounds are often not tight enough in practice, although this is the same for many other models too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VC dimensions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with two-layer (shallow) network, we can approximate all possible functions</a:t>
            </a:r>
          </a:p>
          <a:p>
            <a:pPr lvl="1"/>
            <a:r>
              <a:rPr lang="en-US" dirty="0" smtClean="0"/>
              <a:t>Given the network layers are wide enough</a:t>
            </a:r>
          </a:p>
          <a:p>
            <a:r>
              <a:rPr lang="en-US" dirty="0" smtClean="0"/>
              <a:t>Deep architectures tend to be more efficient</a:t>
            </a:r>
          </a:p>
          <a:p>
            <a:pPr lvl="1"/>
            <a:r>
              <a:rPr lang="en-US" dirty="0" smtClean="0"/>
              <a:t>Or otherwise, the network capacity given number of parameters is </a:t>
            </a:r>
            <a:r>
              <a:rPr lang="en-US" dirty="0" smtClean="0"/>
              <a:t>larger</a:t>
            </a:r>
          </a:p>
          <a:p>
            <a:r>
              <a:rPr lang="en-US" dirty="0" smtClean="0"/>
              <a:t>Also, deep and narrow architectures tend to generalize better than shallow and </a:t>
            </a:r>
            <a:r>
              <a:rPr lang="en-US" smtClean="0"/>
              <a:t>wide architectures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So, why deep and not shallow?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3120" y="1276774"/>
            <a:ext cx="6222104" cy="474810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Highly non-convex</a:t>
            </a:r>
          </a:p>
          <a:p>
            <a:pPr lvl="1"/>
            <a:r>
              <a:rPr lang="en-US" dirty="0" smtClean="0"/>
              <a:t>neural networks are stable and accurate  enough though</a:t>
            </a:r>
          </a:p>
          <a:p>
            <a:pPr lvl="1"/>
            <a:r>
              <a:rPr lang="en-US" dirty="0" smtClean="0"/>
              <a:t>So, is </a:t>
            </a:r>
            <a:r>
              <a:rPr lang="en-US" dirty="0"/>
              <a:t>this </a:t>
            </a:r>
            <a:r>
              <a:rPr lang="en-US" dirty="0" smtClean="0"/>
              <a:t>more of a real </a:t>
            </a:r>
            <a:r>
              <a:rPr lang="en-US" dirty="0"/>
              <a:t>problem or </a:t>
            </a:r>
            <a:r>
              <a:rPr lang="en-US" dirty="0" smtClean="0"/>
              <a:t>an interesting observation</a:t>
            </a:r>
            <a:r>
              <a:rPr lang="en-US" dirty="0"/>
              <a:t> </a:t>
            </a:r>
            <a:r>
              <a:rPr lang="en-US" dirty="0" smtClean="0"/>
              <a:t>we should explain?</a:t>
            </a:r>
          </a:p>
          <a:p>
            <a:r>
              <a:rPr lang="en-US" dirty="0" smtClean="0"/>
              <a:t>Most local optima lie close to the global optima and hence all lead to equivalent solutions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Whether you have one set of parameters or the other matters little in practice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Often ensembles of models are to be preferred anyways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Many assumptions made to obtain the result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You cannot know if your local optimum is near the global optimum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(Non)-convexity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026" name="Picture 2" descr="https://upload.wikimedia.org/wikipedia/commons/b/b7/Three-dimensional_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24" y="1276774"/>
            <a:ext cx="5192563" cy="42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7512424" y="4769224"/>
            <a:ext cx="744070" cy="125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21388" y="5199529"/>
            <a:ext cx="3048000" cy="85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571694" y="4903694"/>
            <a:ext cx="3374211" cy="112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43647" y="5919642"/>
            <a:ext cx="2328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Bradley Hand ITC" panose="03070402050302030203" pitchFamily="66" charset="0"/>
              </a:rPr>
              <a:t>Roughly equivalent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of unsupervised learning equivalent to statistical learning theory? How to do best unsupervised learning?</a:t>
            </a:r>
          </a:p>
          <a:p>
            <a:r>
              <a:rPr lang="en-US" dirty="0"/>
              <a:t>Several intractable deep network losses</a:t>
            </a:r>
          </a:p>
          <a:p>
            <a:r>
              <a:rPr lang="en-US" dirty="0"/>
              <a:t>Deep structured outputs</a:t>
            </a:r>
          </a:p>
          <a:p>
            <a:r>
              <a:rPr lang="en-US" dirty="0"/>
              <a:t>Combining external static knowledge (e.g. Wikipedia knowledge) with stochastic methods like neural nets</a:t>
            </a:r>
          </a:p>
          <a:p>
            <a:r>
              <a:rPr lang="en-US" dirty="0"/>
              <a:t>And  many more </a:t>
            </a:r>
            <a:r>
              <a:rPr lang="en-US" dirty="0" smtClean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(unanswered) theoretical questions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5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lab assignment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HOW TO LEARN? – BASIC MODELS, LOSS &amp; ACTIVATION FUNCTIONS,  GRADIENTS - PAGE </a:t>
            </a:r>
            <a:fld id="{CC402A59-E646-435B-B47D-BE0D2A7E34A4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3082" name="Picture 10" descr="http://nairobituitionservices.com/wp-content/uploads/2013/02/a7307c7a.chemist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654" y="0"/>
            <a:ext cx="80943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Torch</a:t>
            </a:r>
          </a:p>
          <a:p>
            <a:pPr lvl="1"/>
            <a:r>
              <a:rPr lang="en-US" dirty="0" smtClean="0">
                <a:hlinkClick r:id="rId2"/>
              </a:rPr>
              <a:t>www.torch.ch</a:t>
            </a:r>
            <a:r>
              <a:rPr lang="en-US" dirty="0" smtClean="0"/>
              <a:t> </a:t>
            </a:r>
          </a:p>
          <a:p>
            <a:r>
              <a:rPr lang="en-US" dirty="0" smtClean="0"/>
              <a:t>One of the top Deep Learning frameworks</a:t>
            </a:r>
          </a:p>
          <a:p>
            <a:pPr lvl="1"/>
            <a:r>
              <a:rPr lang="en-US" dirty="0" smtClean="0"/>
              <a:t>Started from Y. </a:t>
            </a:r>
            <a:r>
              <a:rPr lang="en-US" dirty="0" err="1" smtClean="0"/>
              <a:t>LeCun’s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Currently used heavily by Google </a:t>
            </a:r>
            <a:r>
              <a:rPr lang="en-US" dirty="0" err="1" smtClean="0"/>
              <a:t>DeepMind</a:t>
            </a:r>
            <a:r>
              <a:rPr lang="en-US" dirty="0" smtClean="0"/>
              <a:t> and Facebook AI Research Lab (FAIR)</a:t>
            </a:r>
          </a:p>
          <a:p>
            <a:r>
              <a:rPr lang="en-US" dirty="0" smtClean="0"/>
              <a:t>Do not take it lightly, the language can be a real pickle in the beginning</a:t>
            </a:r>
          </a:p>
          <a:p>
            <a:pPr lvl="1"/>
            <a:r>
              <a:rPr lang="en-US" dirty="0" smtClean="0"/>
              <a:t>With </a:t>
            </a:r>
            <a:r>
              <a:rPr lang="en-US" dirty="0" err="1" smtClean="0"/>
              <a:t>iTorch</a:t>
            </a:r>
            <a:r>
              <a:rPr lang="en-US" dirty="0" smtClean="0"/>
              <a:t> (from </a:t>
            </a:r>
            <a:r>
              <a:rPr lang="en-US" dirty="0" err="1" smtClean="0"/>
              <a:t>Jupyter</a:t>
            </a:r>
            <a:r>
              <a:rPr lang="en-US" dirty="0" smtClean="0"/>
              <a:t>) you can make very nice visualizations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Framework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perform standard mathematical operations</a:t>
            </a:r>
          </a:p>
          <a:p>
            <a:r>
              <a:rPr lang="en-US" dirty="0"/>
              <a:t>Learn how to visualize data, results,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Learn how to use optimization packages</a:t>
            </a:r>
          </a:p>
          <a:p>
            <a:r>
              <a:rPr lang="en-US" dirty="0" smtClean="0"/>
              <a:t>Learn to derive gradients and use them to optimize a function</a:t>
            </a:r>
          </a:p>
          <a:p>
            <a:r>
              <a:rPr lang="en-US" dirty="0" smtClean="0"/>
              <a:t>Implement a perceptron on toy data</a:t>
            </a:r>
          </a:p>
          <a:p>
            <a:r>
              <a:rPr lang="en-US" dirty="0" smtClean="0"/>
              <a:t>Deliver by Feb 10</a:t>
            </a:r>
            <a:r>
              <a:rPr lang="en-US" baseline="30000" dirty="0" smtClean="0"/>
              <a:t>th</a:t>
            </a:r>
            <a:r>
              <a:rPr lang="en-US" dirty="0" smtClean="0"/>
              <a:t>, 23:59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&amp; Goal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brief history of neural networks and deep learning</a:t>
            </a:r>
          </a:p>
          <a:p>
            <a:r>
              <a:rPr lang="en-US" dirty="0" smtClean="0"/>
              <a:t>What is deep learning and why is it happening now?</a:t>
            </a:r>
          </a:p>
          <a:p>
            <a:r>
              <a:rPr lang="en-US" dirty="0" smtClean="0"/>
              <a:t>What types of deep learning exist?</a:t>
            </a:r>
          </a:p>
          <a:p>
            <a:r>
              <a:rPr lang="en-US" dirty="0" smtClean="0"/>
              <a:t>Demos and tasks where deep learning is currently the preferred choice of models</a:t>
            </a:r>
          </a:p>
        </p:txBody>
      </p:sp>
    </p:spTree>
    <p:extLst>
      <p:ext uri="{BB962C8B-B14F-4D97-AF65-F5344CB8AC3E}">
        <p14:creationId xmlns:p14="http://schemas.microsoft.com/office/powerpoint/2010/main" val="20895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and activity recognition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 - PAGE </a:t>
            </a:r>
            <a:fld id="{CC402A59-E646-435B-B47D-BE0D2A7E34A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13202" r="39338" b="34118"/>
          <a:stretch/>
        </p:blipFill>
        <p:spPr>
          <a:xfrm>
            <a:off x="3047711" y="1766292"/>
            <a:ext cx="5441576" cy="36127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71973" y="1426644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6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</a:t>
            </a:r>
            <a:br>
              <a:rPr lang="en-US" smtClean="0"/>
            </a:br>
            <a:r>
              <a:rPr lang="en-US" smtClean="0"/>
              <a:t>Efstratios Gavves  &amp; Max Welling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describe neural networks as a pipeline of layers and modules</a:t>
            </a:r>
          </a:p>
          <a:p>
            <a:r>
              <a:rPr lang="en-US" dirty="0"/>
              <a:t>Learn how to build your own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Learn how to optimize modular neural networks efficiently in theory and in practice</a:t>
            </a:r>
          </a:p>
        </p:txBody>
      </p:sp>
    </p:spTree>
    <p:extLst>
      <p:ext uri="{BB962C8B-B14F-4D97-AF65-F5344CB8AC3E}">
        <p14:creationId xmlns:p14="http://schemas.microsoft.com/office/powerpoint/2010/main" val="226216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 more comprehensive review of NN history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A </a:t>
            </a:r>
            <a:r>
              <a:rPr lang="en-US" dirty="0">
                <a:hlinkClick r:id="rId3"/>
              </a:rPr>
              <a:t>'Brief' History of Neural Nets and Deep Learning, Part </a:t>
            </a:r>
            <a:r>
              <a:rPr lang="en-US" dirty="0" smtClean="0">
                <a:hlinkClick r:id="rId3"/>
              </a:rPr>
              <a:t>1, 2, 3, 4 </a:t>
            </a:r>
            <a:endParaRPr lang="en-US" dirty="0" smtClean="0"/>
          </a:p>
          <a:p>
            <a:r>
              <a:rPr lang="en-US" dirty="0">
                <a:hlinkClick r:id="rId4"/>
              </a:rPr>
              <a:t>Deep Learning in a Nutshell: History and </a:t>
            </a:r>
            <a:r>
              <a:rPr lang="en-US" dirty="0" smtClean="0">
                <a:hlinkClick r:id="rId4"/>
              </a:rPr>
              <a:t>Training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5"/>
              </a:rPr>
              <a:t>The Brain </a:t>
            </a:r>
            <a:r>
              <a:rPr lang="en-US" dirty="0" err="1">
                <a:hlinkClick r:id="rId5"/>
              </a:rPr>
              <a:t>vs</a:t>
            </a:r>
            <a:r>
              <a:rPr lang="en-US" dirty="0">
                <a:hlinkClick r:id="rId5"/>
              </a:rPr>
              <a:t> Deep Learning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enthusiastic students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3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need to have trainable feature hierarchies for deep architecture</a:t>
                </a:r>
              </a:p>
              <a:p>
                <a:r>
                  <a:rPr lang="en-US" dirty="0" smtClean="0"/>
                  <a:t>Is HOG + Linear SVM deep?</a:t>
                </a:r>
              </a:p>
              <a:p>
                <a:pPr lvl="1"/>
                <a:r>
                  <a:rPr lang="en-US" dirty="0" smtClean="0"/>
                  <a:t>No, HOG = layer 1, SVM = layer 2</a:t>
                </a:r>
              </a:p>
              <a:p>
                <a:r>
                  <a:rPr lang="en-US" dirty="0" smtClean="0"/>
                  <a:t>Is </a:t>
                </a:r>
                <a:r>
                  <a:rPr lang="en-US" dirty="0" err="1" smtClean="0"/>
                  <a:t>BoW</a:t>
                </a:r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kernel SVM deep?</a:t>
                </a:r>
              </a:p>
              <a:p>
                <a:pPr lvl="1"/>
                <a:r>
                  <a:rPr lang="en-US" dirty="0" smtClean="0"/>
                  <a:t>No, </a:t>
                </a:r>
                <a:r>
                  <a:rPr lang="en-US" dirty="0" err="1" smtClean="0"/>
                  <a:t>BoW</a:t>
                </a:r>
                <a:r>
                  <a:rPr lang="en-US" dirty="0" smtClean="0"/>
                  <a:t>= layer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kernel = layer 2, SVM = layer 3</a:t>
                </a:r>
              </a:p>
              <a:p>
                <a:pPr lvl="1"/>
                <a:r>
                  <a:rPr lang="en-US" dirty="0" smtClean="0"/>
                  <a:t>Even if you think </a:t>
                </a:r>
                <a:r>
                  <a:rPr lang="en-US" dirty="0" err="1" smtClean="0"/>
                  <a:t>BoW</a:t>
                </a:r>
                <a:r>
                  <a:rPr lang="en-US" dirty="0" smtClean="0"/>
                  <a:t> as a composition of edge filters, these are non end-to-end trainable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deep?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UVA Deep Learning COURSE - Efstratios Gavves  &amp; Max Welling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INTRODUCTION ON NEURAL NETWORKS AND DEEP LEARNING - PAGE </a:t>
            </a:r>
            <a:fld id="{CC402A59-E646-435B-B47D-BE0D2A7E34A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writing music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for Vision and Language - Efstratios Gavves  &amp; Max Welling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HOW TO LEARN? – BASIC MODELS, LOSS &amp; ACTIVATION FUNCTIONS,  GRADIENTS - PAGE </a:t>
            </a:r>
            <a:fld id="{CC402A59-E646-435B-B47D-BE0D2A7E34A4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6" name="nnet_music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82306" y="3427611"/>
            <a:ext cx="487363" cy="487363"/>
          </a:xfrm>
          <a:prstGeom prst="rect">
            <a:avLst/>
          </a:prstGeom>
        </p:spPr>
      </p:pic>
      <p:pic>
        <p:nvPicPr>
          <p:cNvPr id="7" name="nnet_music_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23224" y="3427610"/>
            <a:ext cx="487363" cy="487363"/>
          </a:xfrm>
          <a:prstGeom prst="rect">
            <a:avLst/>
          </a:prstGeom>
        </p:spPr>
      </p:pic>
      <p:pic>
        <p:nvPicPr>
          <p:cNvPr id="8" name="nnet_music_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4142" y="34276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2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6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22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detection and segmentation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UVA Deep Learning COURSE - Efstratios Gavves  &amp; Max Welling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INTRODUCTION ON DEEP LEARNING AND NEURAL NETWORKS </a:t>
            </a:r>
            <a:r>
              <a:rPr lang="en-US" dirty="0" smtClean="0"/>
              <a:t>- PAGE </a:t>
            </a:r>
            <a:fld id="{CC402A59-E646-435B-B47D-BE0D2A7E34A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3" t="14117" r="39265" b="37124"/>
          <a:stretch/>
        </p:blipFill>
        <p:spPr>
          <a:xfrm>
            <a:off x="2662517" y="1909482"/>
            <a:ext cx="5441577" cy="33438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11997" y="1516291"/>
            <a:ext cx="4993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Click to go to the video in </a:t>
            </a:r>
            <a:r>
              <a:rPr lang="en-US" sz="2400" b="1" dirty="0" err="1" smtClean="0">
                <a:solidFill>
                  <a:srgbClr val="FF0000"/>
                </a:solidFill>
                <a:latin typeface="Bradley Hand ITC" panose="03070402050302030203" pitchFamily="66" charset="0"/>
                <a:hlinkClick r:id="rId2"/>
              </a:rPr>
              <a:t>Youtube</a:t>
            </a:r>
            <a:endParaRPr lang="en-US" sz="2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7907</TotalTime>
  <Words>5116</Words>
  <Application>Microsoft Office PowerPoint</Application>
  <PresentationFormat>Widescreen</PresentationFormat>
  <Paragraphs>850</Paragraphs>
  <Slides>83</Slides>
  <Notes>1</Notes>
  <HiddenSlides>2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Bradley Hand ITC</vt:lpstr>
      <vt:lpstr>Calibri</vt:lpstr>
      <vt:lpstr>Calibri Light</vt:lpstr>
      <vt:lpstr>Cambria Math</vt:lpstr>
      <vt:lpstr>Courier New</vt:lpstr>
      <vt:lpstr>Times New Roman</vt:lpstr>
      <vt:lpstr>Wingdings</vt:lpstr>
      <vt:lpstr>Retrospect</vt:lpstr>
      <vt:lpstr>Lecture 1: Introduction to Neural Networks and Deep Learning</vt:lpstr>
      <vt:lpstr>Course Logistics</vt:lpstr>
      <vt:lpstr>Prerequisites</vt:lpstr>
      <vt:lpstr>Course overview</vt:lpstr>
      <vt:lpstr>Lecture Overview</vt:lpstr>
      <vt:lpstr>Who we are and how to reach us</vt:lpstr>
      <vt:lpstr>Deep Learning in Computer Vision</vt:lpstr>
      <vt:lpstr>Object and activity recognition</vt:lpstr>
      <vt:lpstr>Object detection and segmentation</vt:lpstr>
      <vt:lpstr>Image captioning and Q&amp;A</vt:lpstr>
      <vt:lpstr>Why should we be impressed?</vt:lpstr>
      <vt:lpstr>Deep Learning in Robotics</vt:lpstr>
      <vt:lpstr>Self-driving cars</vt:lpstr>
      <vt:lpstr>Drones and robots</vt:lpstr>
      <vt:lpstr>Game AI</vt:lpstr>
      <vt:lpstr>Why should we be impressed?</vt:lpstr>
      <vt:lpstr>Deep Learning in NLP and Speech</vt:lpstr>
      <vt:lpstr>Word and sentence representations</vt:lpstr>
      <vt:lpstr>Speech recognition and Machine translation</vt:lpstr>
      <vt:lpstr>Why should we be impressed?</vt:lpstr>
      <vt:lpstr>Deep Learning in the arts</vt:lpstr>
      <vt:lpstr>Imitating famous painters</vt:lpstr>
      <vt:lpstr>Or dreaming …</vt:lpstr>
      <vt:lpstr>Handwriting</vt:lpstr>
      <vt:lpstr>Why should we be impressed?</vt:lpstr>
      <vt:lpstr>A brief history of Neural Networks &amp; Deep Learning</vt:lpstr>
      <vt:lpstr>First appearance (roughly)</vt:lpstr>
      <vt:lpstr>Perceptrons</vt:lpstr>
      <vt:lpstr>Training a perceptron</vt:lpstr>
      <vt:lpstr>From a perceptron to a neural network</vt:lpstr>
      <vt:lpstr>XOR &amp; Multi-layer Perceptrons</vt:lpstr>
      <vt:lpstr>Minsky &amp; Multi-layer perceptrons</vt:lpstr>
      <vt:lpstr>The “AI winter” despite notable successes</vt:lpstr>
      <vt:lpstr>The first “AI winter”</vt:lpstr>
      <vt:lpstr>Backpropagation</vt:lpstr>
      <vt:lpstr>Recurrent networks</vt:lpstr>
      <vt:lpstr>The second “AI winter”</vt:lpstr>
      <vt:lpstr>The thaw of the “AI winter”</vt:lpstr>
      <vt:lpstr>Neural Network and Deep Learning problems</vt:lpstr>
      <vt:lpstr>Despite Backpropagation …</vt:lpstr>
      <vt:lpstr>Deep Learning arrives</vt:lpstr>
      <vt:lpstr>Deep Learning Renaissance</vt:lpstr>
      <vt:lpstr>More data, more …</vt:lpstr>
      <vt:lpstr>Alexnet</vt:lpstr>
      <vt:lpstr>Alexnet architecture</vt:lpstr>
      <vt:lpstr>Deep Learning Golden Era</vt:lpstr>
      <vt:lpstr>The today</vt:lpstr>
      <vt:lpstr>The ILSVC Challenge over the last three years</vt:lpstr>
      <vt:lpstr>Latest 2015 ILSVC Challenge</vt:lpstr>
      <vt:lpstr>Google Deepmind’s AlphaGO</vt:lpstr>
      <vt:lpstr>So, why now?</vt:lpstr>
      <vt:lpstr>So, why now? (2)</vt:lpstr>
      <vt:lpstr>Deep Learning: The What and Why</vt:lpstr>
      <vt:lpstr>Long story short</vt:lpstr>
      <vt:lpstr>Learning Representations &amp; Features</vt:lpstr>
      <vt:lpstr>Non-separability of linear machines</vt:lpstr>
      <vt:lpstr>Non-linearizing linear machines </vt:lpstr>
      <vt:lpstr>Good features</vt:lpstr>
      <vt:lpstr>Feature manifold example</vt:lpstr>
      <vt:lpstr>The digits manifolds</vt:lpstr>
      <vt:lpstr>End-to-end learning of feature hierarchies</vt:lpstr>
      <vt:lpstr>Why learn the features?</vt:lpstr>
      <vt:lpstr>Types of learning</vt:lpstr>
      <vt:lpstr>Deep architectures</vt:lpstr>
      <vt:lpstr>Convolutional networks in a nutshell</vt:lpstr>
      <vt:lpstr>Recurrent networks in a nutshell</vt:lpstr>
      <vt:lpstr>Deconvolutional networks</vt:lpstr>
      <vt:lpstr>Autoencoders in a nutshell</vt:lpstr>
      <vt:lpstr>Theory of Deep Learning</vt:lpstr>
      <vt:lpstr>Deep Learning Approximation Theory</vt:lpstr>
      <vt:lpstr>Deep Learning Estimation Theory</vt:lpstr>
      <vt:lpstr>VC dimensions</vt:lpstr>
      <vt:lpstr>So, why deep and not shallow?</vt:lpstr>
      <vt:lpstr>(Non)-convexity</vt:lpstr>
      <vt:lpstr>More (unanswered) theoretical questions</vt:lpstr>
      <vt:lpstr>First lab assignment</vt:lpstr>
      <vt:lpstr>Deep Learning Framework</vt:lpstr>
      <vt:lpstr>Content &amp; Goal</vt:lpstr>
      <vt:lpstr>Summary</vt:lpstr>
      <vt:lpstr>Next lecture</vt:lpstr>
      <vt:lpstr>For enthusiastic students</vt:lpstr>
      <vt:lpstr>What is deep?</vt:lpstr>
      <vt:lpstr>Even writing music 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Efstratios Gavves</dc:creator>
  <cp:lastModifiedBy>Efstratios Gavves</cp:lastModifiedBy>
  <cp:revision>187</cp:revision>
  <dcterms:created xsi:type="dcterms:W3CDTF">2015-12-08T15:10:55Z</dcterms:created>
  <dcterms:modified xsi:type="dcterms:W3CDTF">2016-02-05T12:51:35Z</dcterms:modified>
</cp:coreProperties>
</file>